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58" r:id="rId4"/>
    <p:sldId id="270" r:id="rId5"/>
    <p:sldId id="271" r:id="rId6"/>
    <p:sldId id="272" r:id="rId7"/>
    <p:sldId id="273" r:id="rId8"/>
    <p:sldId id="276" r:id="rId9"/>
    <p:sldId id="268" r:id="rId10"/>
    <p:sldId id="269" r:id="rId11"/>
    <p:sldId id="259" r:id="rId12"/>
    <p:sldId id="262" r:id="rId13"/>
    <p:sldId id="260" r:id="rId14"/>
    <p:sldId id="277" r:id="rId15"/>
    <p:sldId id="278" r:id="rId16"/>
    <p:sldId id="279" r:id="rId17"/>
    <p:sldId id="266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BF975-A7F0-4EE8-BAAB-3F8EF60B4DC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BC333-E840-457D-A40F-53BAC25C1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99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BC333-E840-457D-A40F-53BAC25C1E3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94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%D1%84%D0%BE%D0%BD%20%D0%B4%D0%BB%D1%8F%20%D0%BF%D1%80%D0%B5%D0%B7%D0%B5%D0%BD%D1%82%D0%B0%D1%86%D0%B8%D0%B8%20%D0%BA%D0%BD%D0%B8%D0%B6%D0%BD%D1%8B%D0%B9&amp;stype=image&amp;lr=11246&amp;source=wi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на сайт\0006-002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680" cy="682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628257"/>
            <a:ext cx="7990656" cy="1874639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«Когда я стану большим»</a:t>
            </a:r>
            <a:b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19867" y="4365104"/>
            <a:ext cx="2048272" cy="1054968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Разработала:</a:t>
            </a:r>
          </a:p>
          <a:p>
            <a:pPr algn="l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Терновая Е.П.,</a:t>
            </a:r>
          </a:p>
          <a:p>
            <a:pPr algn="l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0"/>
            <a:ext cx="828092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сад комбинированного вида № 8 «Солнышко»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города Новоалтайска Алтайского края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14AB7-5AD6-C4D1-AD85-03B1A298693A}"/>
              </a:ext>
            </a:extLst>
          </p:cNvPr>
          <p:cNvSpPr txBox="1"/>
          <p:nvPr/>
        </p:nvSpPr>
        <p:spPr>
          <a:xfrm>
            <a:off x="2075146" y="3164775"/>
            <a:ext cx="46314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n w="12700">
                  <a:noFill/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 развитие познавательной активности, через  формирование интереса у детей старшего дошкольного возраста с ТНР к различным профессиям)</a:t>
            </a:r>
            <a:endParaRPr lang="ru-RU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3E86C546-3950-D341-A615-9E1A5CA9F736}"/>
              </a:ext>
            </a:extLst>
          </p:cNvPr>
          <p:cNvSpPr txBox="1">
            <a:spLocks/>
          </p:cNvSpPr>
          <p:nvPr/>
        </p:nvSpPr>
        <p:spPr>
          <a:xfrm>
            <a:off x="3707904" y="6237312"/>
            <a:ext cx="2048272" cy="461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2022г.</a:t>
            </a:r>
          </a:p>
        </p:txBody>
      </p:sp>
    </p:spTree>
    <p:extLst>
      <p:ext uri="{BB962C8B-B14F-4D97-AF65-F5344CB8AC3E}">
        <p14:creationId xmlns:p14="http://schemas.microsoft.com/office/powerpoint/2010/main" val="2200229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на сайт\0006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" y="0"/>
            <a:ext cx="91264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Перечень профессий, используемых педагогом в работе с детьми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971" y="1780825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«Продавец»;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«Врач»;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«Домохозяйка»;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«Дефектоскопист»;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«Строитель»;</a:t>
            </a:r>
          </a:p>
        </p:txBody>
      </p:sp>
    </p:spTree>
    <p:extLst>
      <p:ext uri="{BB962C8B-B14F-4D97-AF65-F5344CB8AC3E}">
        <p14:creationId xmlns:p14="http://schemas.microsoft.com/office/powerpoint/2010/main" val="2372408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F:\на сайт\0006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44" y="-39625"/>
            <a:ext cx="94862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DA073181-460F-4C7E-83AB-354A3CC67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08720"/>
            <a:ext cx="5452925" cy="5544145"/>
          </a:xfrm>
          <a:ln>
            <a:solidFill>
              <a:srgbClr val="00B05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3" y="-7033"/>
            <a:ext cx="8856984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«Учитель»</a:t>
            </a:r>
          </a:p>
        </p:txBody>
      </p:sp>
    </p:spTree>
    <p:extLst>
      <p:ext uri="{BB962C8B-B14F-4D97-AF65-F5344CB8AC3E}">
        <p14:creationId xmlns:p14="http://schemas.microsoft.com/office/powerpoint/2010/main" val="347005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0DAFC5C2-236E-47C1-9739-9D35299E9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5126" name="Picture 6" descr="F:\на сайт\0006-002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" y="0"/>
            <a:ext cx="91477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348284"/>
          </a:xfrm>
        </p:spPr>
        <p:txBody>
          <a:bodyPr>
            <a:normAutofit fontScale="90000"/>
          </a:bodyPr>
          <a:lstStyle/>
          <a:p>
            <a:br>
              <a:rPr lang="ru-RU" sz="31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100" dirty="0">
                <a:solidFill>
                  <a:schemeClr val="accent3">
                    <a:lumMod val="50000"/>
                  </a:schemeClr>
                </a:solidFill>
              </a:rPr>
              <a:t>«Продавец»</a:t>
            </a:r>
            <a:br>
              <a:rPr lang="ru-RU" sz="31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30496E-E45F-4B49-8F49-0CB97847A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31837"/>
            <a:ext cx="5691982" cy="569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36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B8E3D41-CF3A-46FD-A0C2-3E1C9281A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pic>
        <p:nvPicPr>
          <p:cNvPr id="3078" name="Picture 6" descr="F:\на сайт\0006-002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7200"/>
            <a:ext cx="8229600" cy="346050"/>
          </a:xfrm>
        </p:spPr>
        <p:txBody>
          <a:bodyPr>
            <a:normAutofit fontScale="90000"/>
          </a:bodyPr>
          <a:lstStyle/>
          <a:p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«Врач»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C79C5A-C298-41E8-8F56-71EAE1D4C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60655"/>
            <a:ext cx="7206390" cy="48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21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B8E3D41-CF3A-46FD-A0C2-3E1C9281A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pic>
        <p:nvPicPr>
          <p:cNvPr id="3078" name="Picture 6" descr="F:\на сайт\0006-002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7200"/>
            <a:ext cx="8229600" cy="346050"/>
          </a:xfrm>
        </p:spPr>
        <p:txBody>
          <a:bodyPr>
            <a:normAutofit fontScale="90000"/>
          </a:bodyPr>
          <a:lstStyle/>
          <a:p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«Дефектоскопист»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44EF50-B72E-42F4-BA21-2724683E48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68363"/>
            <a:ext cx="7099242" cy="500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76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B8E3D41-CF3A-46FD-A0C2-3E1C9281A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pic>
        <p:nvPicPr>
          <p:cNvPr id="3078" name="Picture 6" descr="F:\на сайт\0006-002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7200"/>
            <a:ext cx="8229600" cy="346050"/>
          </a:xfrm>
        </p:spPr>
        <p:txBody>
          <a:bodyPr>
            <a:normAutofit fontScale="90000"/>
          </a:bodyPr>
          <a:lstStyle/>
          <a:p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«Домохозяйка»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2E800E-3047-48A1-A121-CE62740F2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710506"/>
            <a:ext cx="6021288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61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B8E3D41-CF3A-46FD-A0C2-3E1C9281A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pic>
        <p:nvPicPr>
          <p:cNvPr id="3078" name="Picture 6" descr="F:\на сайт\0006-002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7200"/>
            <a:ext cx="8229600" cy="346050"/>
          </a:xfrm>
        </p:spPr>
        <p:txBody>
          <a:bodyPr>
            <a:normAutofit fontScale="90000"/>
          </a:bodyPr>
          <a:lstStyle/>
          <a:p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«Строитель»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9D6D45-3687-409A-8119-44F709663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92" y="794887"/>
            <a:ext cx="594928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40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а сайт\0006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3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8600"/>
            <a:ext cx="6491064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Результативность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Создали условия для повышения качества дошкольного образования, через формирование, обогащение и систематизацию знаний у детей о профессиях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повысился интерес; они с удовольствием выполняют игровые задания, активно включаются во взаимодействие со сверстниками, педагогами и родителями.</a:t>
            </a:r>
          </a:p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развиваются мыслительные операции: способность анализировать, вычленять, обобщать, они становятся более самостоятельными,                 активными.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88620" y="80290"/>
            <a:ext cx="327095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 этап: итоговый</a:t>
            </a:r>
          </a:p>
        </p:txBody>
      </p:sp>
    </p:spTree>
    <p:extLst>
      <p:ext uri="{BB962C8B-B14F-4D97-AF65-F5344CB8AC3E}">
        <p14:creationId xmlns:p14="http://schemas.microsoft.com/office/powerpoint/2010/main" val="954368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на сайт\0006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" y="0"/>
            <a:ext cx="91264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9B6642-3B1E-4C7F-81D2-5235330A0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3851920" cy="21667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001654-02DC-4B8B-902B-30E6B305CE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4664"/>
            <a:ext cx="3491880" cy="26189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26B9E33-66C8-4267-B142-E7958A1244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8"/>
          <a:stretch/>
        </p:blipFill>
        <p:spPr>
          <a:xfrm>
            <a:off x="2915816" y="3179228"/>
            <a:ext cx="3055177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50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на сайт\0006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>
              <a:lnSpc>
                <a:spcPct val="107000"/>
              </a:lnSpc>
            </a:pPr>
            <a:b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248" y="-14379"/>
            <a:ext cx="836550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5656" y="377046"/>
            <a:ext cx="8208912" cy="5859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 архив группы.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https://yandex.ru/images/search?text=%D1%84%D0%BE%D0%BD%20%D0%B4%D0%BB%D1%8F%20%D0%BF%D1%80%D0%B5%D0%B7%D0%B5%D0%BD%D1%82%D0%B0%D1%86%D0%B8%D0%B8%20%D0%BA%D0%BD%D0%B8%D0%B6%D0%BD%D1%8B%D0%B9&amp;stype=image&amp;lr=11246&amp;source=wiz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фон для презентации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-Программа «от рождения до школы» (под редакцией Н. Е.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Вераксы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-Морозова И.А., Пушкарева М.А. «Ознакомление с окружающим миром. Конспекты занятий. Для работы с детьми 6-7 лет с ЗПР».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-Л. Г. Горькова, А. В. Кочергина, Л. А. Обухова  «Сценарии занятий по экологическому воспитанию дошкольников»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О.С.Ушакова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Е.М.Струнина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«Развитие речи детей 6-7лет»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4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на сайт\0006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7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Актуальность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88330"/>
            <a:ext cx="8229600" cy="4281339"/>
          </a:xfrm>
        </p:spPr>
        <p:txBody>
          <a:bodyPr>
            <a:normAutofit fontScale="77500" lnSpcReduction="20000"/>
          </a:bodyPr>
          <a:lstStyle/>
          <a:p>
            <a:pPr marL="539750" indent="-539750" algn="just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в работе традиционные технологи, не всегда позволяют педагогу достичь необходимых результатов. Возникает вопрос, что можно использовать в работе, чтобы процесс приобретения и усвоения знаний ребёнком был интересным, продуктивным. </a:t>
            </a:r>
          </a:p>
          <a:p>
            <a:pPr marL="539750" indent="-539750" algn="just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профессиями родителей обеспечивает вхождение ребёнка в современный мир, приобщение к его ценностям, обеспечивает удовлетворение и развитие половых познавательных интересов мальчиков и девочек старшего дошкольного возраста.</a:t>
            </a:r>
          </a:p>
          <a:p>
            <a:pPr marL="539750" indent="-539750" algn="just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Поэтому и возникла идея создания данного проекта. </a:t>
            </a:r>
          </a:p>
        </p:txBody>
      </p:sp>
    </p:spTree>
    <p:extLst>
      <p:ext uri="{BB962C8B-B14F-4D97-AF65-F5344CB8AC3E}">
        <p14:creationId xmlns:p14="http://schemas.microsoft.com/office/powerpoint/2010/main" val="91992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на сайт\0006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" y="0"/>
            <a:ext cx="91264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256585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педагогическая идея: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включение в коррекционно -  образовательный процесс задач по формированию представлений у детей о профессиях, позволяет добиваться необходимых качественных результатов, при реализации ФОП. </a:t>
            </a:r>
          </a:p>
          <a:p>
            <a:pPr algn="just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мастер-классов, проводимых родителями: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систематизации имеющегося материала по лексической теме «Профессия»; включение авторских разработок; возможность использования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мастрер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-классов всеми участниками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61399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на сайт\0006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Вид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88330"/>
            <a:ext cx="8435280" cy="4281339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</a:t>
            </a: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90170" lvl="0" indent="177800" algn="just">
              <a:lnSpc>
                <a:spcPct val="107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условия для повышения познавательной активности воспитанников.</a:t>
            </a:r>
          </a:p>
          <a:p>
            <a:pPr marL="0" marR="90170" lvl="0" indent="0" algn="ctr">
              <a:lnSpc>
                <a:spcPct val="107000"/>
              </a:lnSpc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расширять и обогащать словарный запас воспитанников по лексической теме «Профессия»;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пробуждать интерес к предлагаемой деятельности;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реалистические представления о труде людей;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навыки общения для активизации речевой деятельности детей дошкольного возраста через речевые игры.</a:t>
            </a:r>
          </a:p>
          <a:p>
            <a:pPr lvl="0" algn="just">
              <a:lnSpc>
                <a:spcPct val="107000"/>
              </a:lnSpc>
              <a:buFont typeface="Wingdings" panose="05000000000000000000" pitchFamily="2" charset="2"/>
              <a:buChar char=""/>
            </a:pPr>
            <a:endParaRPr lang="ru-RU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3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7968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на сайт\0006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>
              <a:lnSpc>
                <a:spcPct val="107000"/>
              </a:lnSpc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Субъекты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88331"/>
            <a:ext cx="8280920" cy="2572718"/>
          </a:xfrm>
        </p:spPr>
        <p:txBody>
          <a:bodyPr>
            <a:norm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endParaRPr lang="ru-RU" sz="2800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5 – 7 лет;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воспитатель;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учитель-логопед;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3861049"/>
            <a:ext cx="6978285" cy="2068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Виды взаимодействия участников проекта: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solidFill>
                <a:srgbClr val="008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работают под руководством педагога;</a:t>
            </a:r>
          </a:p>
          <a:p>
            <a:pPr marL="342900" marR="18034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проводится в режимные моменты и во время непосредственной образовательной деятельности;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добровольности участия родителей и детей.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842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на сайт\0006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>
              <a:lnSpc>
                <a:spcPct val="107000"/>
              </a:lnSpc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88330"/>
            <a:ext cx="8280920" cy="3580829"/>
          </a:xfrm>
        </p:spPr>
        <p:txBody>
          <a:bodyPr>
            <a:normAutofit fontScale="62500" lnSpcReduction="20000"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endParaRPr lang="ru-RU" sz="2800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170" lvl="0" algn="just">
              <a:lnSpc>
                <a:spcPct val="120000"/>
              </a:lnSpc>
              <a:buFont typeface="Wingdings" panose="05000000000000000000" pitchFamily="2" charset="2"/>
              <a:buChar char=""/>
              <a:tabLst>
                <a:tab pos="270510" algn="l"/>
              </a:tabLs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 повысят профессиональные компетенции;</a:t>
            </a:r>
          </a:p>
          <a:p>
            <a:pPr marR="90170" lvl="0" algn="just">
              <a:lnSpc>
                <a:spcPct val="120000"/>
              </a:lnSpc>
              <a:buFont typeface="Wingdings" panose="05000000000000000000" pitchFamily="2" charset="2"/>
              <a:buChar char=""/>
              <a:tabLst>
                <a:tab pos="270510" algn="l"/>
              </a:tabLs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значительно пополнится игровое оснащение по лексической теме «Профессия»;</a:t>
            </a:r>
          </a:p>
          <a:p>
            <a:pPr marR="90170" lvl="0" algn="just">
              <a:lnSpc>
                <a:spcPct val="120000"/>
              </a:lnSpc>
              <a:buFont typeface="Wingdings" panose="05000000000000000000" pitchFamily="2" charset="2"/>
              <a:buChar char=""/>
              <a:tabLst>
                <a:tab pos="270510" algn="l"/>
              </a:tabLs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значительно повысится уровень знаний о видах профессий</a:t>
            </a:r>
          </a:p>
          <a:p>
            <a:pPr marR="90170" lvl="0" algn="just">
              <a:lnSpc>
                <a:spcPct val="120000"/>
              </a:lnSpc>
              <a:buFont typeface="Wingdings" panose="05000000000000000000" pitchFamily="2" charset="2"/>
              <a:buChar char=""/>
              <a:tabLst>
                <a:tab pos="270510" algn="l"/>
              </a:tabLs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и родители получат позитивный опыт совместной деятельности;</a:t>
            </a:r>
          </a:p>
          <a:p>
            <a:pPr marR="90170" lvl="0" algn="just">
              <a:lnSpc>
                <a:spcPct val="120000"/>
              </a:lnSpc>
              <a:buFont typeface="Wingdings" panose="05000000000000000000" pitchFamily="2" charset="2"/>
              <a:buChar char=""/>
              <a:tabLst>
                <a:tab pos="270510" algn="l"/>
              </a:tabLs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улучшатся взаимопонимания между участниками образовательных отношений.</a:t>
            </a:r>
          </a:p>
          <a:p>
            <a:pPr marR="90170" lvl="0" algn="just">
              <a:lnSpc>
                <a:spcPct val="120000"/>
              </a:lnSpc>
              <a:buFont typeface="Wingdings" panose="05000000000000000000" pitchFamily="2" charset="2"/>
              <a:buChar char=""/>
              <a:tabLst>
                <a:tab pos="270510" algn="l"/>
              </a:tabLs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сформируются представления о профессии своих родителей, интерес к миру взрослых людей.</a:t>
            </a:r>
          </a:p>
          <a:p>
            <a:pPr marR="90170" lvl="0" algn="just">
              <a:lnSpc>
                <a:spcPct val="120000"/>
              </a:lnSpc>
              <a:buFont typeface="Wingdings" panose="05000000000000000000" pitchFamily="2" charset="2"/>
              <a:buChar char=""/>
              <a:tabLst>
                <a:tab pos="270510" algn="l"/>
              </a:tabLs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сформируются представления детей об эмоциональных состояниях людей, способность выражать эмоции с помощью мимики. </a:t>
            </a:r>
          </a:p>
          <a:p>
            <a:pPr marR="90170" lvl="0" algn="just">
              <a:lnSpc>
                <a:spcPct val="120000"/>
              </a:lnSpc>
              <a:buFont typeface="Wingdings" panose="05000000000000000000" pitchFamily="2" charset="2"/>
              <a:buChar char=""/>
              <a:tabLst>
                <a:tab pos="270510" algn="l"/>
              </a:tabLs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сформируются способности контролировать свое поведение и управлять им с учетом моральных норм.</a:t>
            </a:r>
          </a:p>
          <a:p>
            <a:pPr marR="90170" lvl="0" algn="just">
              <a:lnSpc>
                <a:spcPct val="107000"/>
              </a:lnSpc>
              <a:buFont typeface="Wingdings" panose="05000000000000000000" pitchFamily="2" charset="2"/>
              <a:buChar char=""/>
              <a:tabLst>
                <a:tab pos="270510" algn="l"/>
              </a:tabLst>
            </a:pP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на сайт\0006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>
              <a:lnSpc>
                <a:spcPct val="107000"/>
              </a:lnSpc>
            </a:pPr>
            <a:b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7643192" cy="3523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endParaRPr lang="ru-RU" sz="2800" dirty="0">
              <a:solidFill>
                <a:srgbClr val="008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128651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этап: предварительный.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128651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этап: основной.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128651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этап: итоговый.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1286510" algn="l"/>
              </a:tabLs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1286510" algn="l"/>
              </a:tabLs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1286510" algn="l"/>
              </a:tabLs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1286510" algn="l"/>
              </a:tabLs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"/>
              <a:tabLst>
                <a:tab pos="18034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проведения:  учебный год.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248" y="-14379"/>
            <a:ext cx="8365503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Этапы и сроки проведения: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008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258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на сайт\0006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>
              <a:lnSpc>
                <a:spcPct val="107000"/>
              </a:lnSpc>
            </a:pPr>
            <a:b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248" y="-14379"/>
            <a:ext cx="836550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 этап: предварительный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28590"/>
            <a:ext cx="8208912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материалов, литературы;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игрового оборудования направленного на познавательное развитие воспитанников;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беседы с родителями;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предметно - развивающей среды;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8536" y="3930892"/>
            <a:ext cx="2781335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622088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на сайт\0006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" y="0"/>
            <a:ext cx="91264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151" y="536913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Осуществление непосредственно образовательной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9248" y="-14379"/>
            <a:ext cx="8365503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 этап: основной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3BD7E3-7D61-43A2-B0A5-3C1AD32FA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85" y="1459027"/>
            <a:ext cx="5171571" cy="517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56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</TotalTime>
  <Words>783</Words>
  <Application>Microsoft Office PowerPoint</Application>
  <PresentationFormat>Экран (4:3)</PresentationFormat>
  <Paragraphs>93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Тема Office</vt:lpstr>
      <vt:lpstr>«Когда я стану большим» (проект)</vt:lpstr>
      <vt:lpstr>Актуальность </vt:lpstr>
      <vt:lpstr>Презентация PowerPoint</vt:lpstr>
      <vt:lpstr>Вид проекта</vt:lpstr>
      <vt:lpstr>Субъекты проекта:</vt:lpstr>
      <vt:lpstr>Ожидаемый результат:  </vt:lpstr>
      <vt:lpstr>  </vt:lpstr>
      <vt:lpstr>  </vt:lpstr>
      <vt:lpstr>Осуществление непосредственно образовательной деятельности</vt:lpstr>
      <vt:lpstr>Перечень профессий, используемых педагогом в работе с детьми</vt:lpstr>
      <vt:lpstr> «Учитель»</vt:lpstr>
      <vt:lpstr> «Продавец» </vt:lpstr>
      <vt:lpstr> «Врач»</vt:lpstr>
      <vt:lpstr> «Дефектоскопист»</vt:lpstr>
      <vt:lpstr> «Домохозяйка»</vt:lpstr>
      <vt:lpstr> «Строитель»</vt:lpstr>
      <vt:lpstr>Результативность</vt:lpstr>
      <vt:lpstr>Презентация PowerPoint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познавательных способностей у детей старшего дошкольного возраста с помощью кейс технологии</dc:title>
  <dc:creator>Obgaidze Obgaidze</dc:creator>
  <cp:lastModifiedBy>Алена Терновая</cp:lastModifiedBy>
  <cp:revision>30</cp:revision>
  <dcterms:created xsi:type="dcterms:W3CDTF">2021-01-15T08:01:22Z</dcterms:created>
  <dcterms:modified xsi:type="dcterms:W3CDTF">2024-02-02T05:46:11Z</dcterms:modified>
</cp:coreProperties>
</file>