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ms-office.legacyDiagramTex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6" r:id="rId5"/>
    <p:sldId id="286" r:id="rId6"/>
    <p:sldId id="259" r:id="rId7"/>
    <p:sldId id="287" r:id="rId8"/>
    <p:sldId id="267" r:id="rId9"/>
    <p:sldId id="281" r:id="rId10"/>
    <p:sldId id="268" r:id="rId11"/>
    <p:sldId id="288" r:id="rId12"/>
    <p:sldId id="272" r:id="rId13"/>
    <p:sldId id="290" r:id="rId14"/>
    <p:sldId id="291" r:id="rId15"/>
    <p:sldId id="292" r:id="rId16"/>
    <p:sldId id="309" r:id="rId17"/>
    <p:sldId id="297" r:id="rId18"/>
    <p:sldId id="296" r:id="rId19"/>
    <p:sldId id="294" r:id="rId20"/>
    <p:sldId id="295" r:id="rId21"/>
    <p:sldId id="298" r:id="rId22"/>
    <p:sldId id="299" r:id="rId23"/>
    <p:sldId id="302" r:id="rId24"/>
    <p:sldId id="303" r:id="rId25"/>
    <p:sldId id="305" r:id="rId26"/>
    <p:sldId id="307" r:id="rId27"/>
    <p:sldId id="311" r:id="rId28"/>
    <p:sldId id="277" r:id="rId29"/>
    <p:sldId id="310" r:id="rId30"/>
    <p:sldId id="276" r:id="rId31"/>
    <p:sldId id="284" r:id="rId32"/>
    <p:sldId id="278" r:id="rId3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1549" autoAdjust="0"/>
  </p:normalViewPr>
  <p:slideViewPr>
    <p:cSldViewPr>
      <p:cViewPr>
        <p:scale>
          <a:sx n="104" d="100"/>
          <a:sy n="104" d="100"/>
        </p:scale>
        <p:origin x="-174" y="149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06/relationships/legacyDocTextInfo" Target="legacyDocTextInfo.bin"/><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4" Type="http://schemas.microsoft.com/office/2006/relationships/legacyDiagramText" Target="legacyDiagramText4.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A099EB4-AC3D-45AD-A5A0-692B88A5D56C}" type="datetimeFigureOut">
              <a:rPr lang="ru-RU"/>
              <a:pPr>
                <a:defRPr/>
              </a:pPr>
              <a:t>12.01.2017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86A049D-19F9-4F5C-86B2-401955B0F1D6}"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bwMode="auto">
          <a:noFill/>
          <a:ln>
            <a:solidFill>
              <a:srgbClr val="000000"/>
            </a:solidFill>
            <a:miter lim="800000"/>
            <a:headEnd/>
            <a:tailEnd/>
          </a:ln>
        </p:spPr>
      </p:sp>
      <p:sp>
        <p:nvSpPr>
          <p:cNvPr id="3277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512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B3A192-957C-415A-97B4-F41489B8F888}" type="slidenum">
              <a:rPr lang="ru-RU" smtClean="0"/>
              <a:pPr fontAlgn="base">
                <a:spcBef>
                  <a:spcPct val="0"/>
                </a:spcBef>
                <a:spcAft>
                  <a:spcPct val="0"/>
                </a:spcAft>
                <a:defRPr/>
              </a:pPr>
              <a:t>1</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9"/>
          <p:cNvSpPr txBox="1">
            <a:spLocks noGrp="1" noChangeArrowheads="1"/>
          </p:cNvSpPr>
          <p:nvPr/>
        </p:nvSpPr>
        <p:spPr bwMode="auto">
          <a:xfrm>
            <a:off x="3884613" y="8685213"/>
            <a:ext cx="2967037" cy="452437"/>
          </a:xfrm>
          <a:prstGeom prst="rect">
            <a:avLst/>
          </a:prstGeom>
          <a:noFill/>
          <a:ln w="9525">
            <a:noFill/>
            <a:round/>
            <a:headEnd/>
            <a:tailEnd/>
          </a:ln>
        </p:spPr>
        <p:txBody>
          <a:bodyPr lIns="90000" tIns="46800" rIns="90000" bIns="46800" anchor="b"/>
          <a:lstStyle/>
          <a:p>
            <a:pPr algn="r" defTabSz="449263" hangingPunct="0">
              <a:buClr>
                <a:srgbClr val="000000"/>
              </a:buClr>
              <a:buFont typeface="Times New Roman" pitchFamily="18" charset="0"/>
              <a:buNone/>
              <a:tabLst>
                <a:tab pos="723900" algn="l"/>
                <a:tab pos="1447800" algn="l"/>
                <a:tab pos="2171700" algn="l"/>
                <a:tab pos="2895600" algn="l"/>
              </a:tabLst>
            </a:pPr>
            <a:fld id="{FEF847C6-E895-4A20-80A8-D831483E5624}" type="slidenum">
              <a:rPr lang="ru-RU" altLang="ru-RU" sz="1200">
                <a:solidFill>
                  <a:srgbClr val="000000"/>
                </a:solidFill>
                <a:latin typeface="Times New Roman" pitchFamily="18" charset="0"/>
                <a:ea typeface="Lucida Sans Unicode" pitchFamily="34" charset="0"/>
                <a:cs typeface="Lucida Sans Unicode" pitchFamily="34" charset="0"/>
              </a:rPr>
              <a:pPr algn="r" defTabSz="449263" hangingPunct="0">
                <a:buClr>
                  <a:srgbClr val="000000"/>
                </a:buClr>
                <a:buFont typeface="Times New Roman" pitchFamily="18" charset="0"/>
                <a:buNone/>
                <a:tabLst>
                  <a:tab pos="723900" algn="l"/>
                  <a:tab pos="1447800" algn="l"/>
                  <a:tab pos="2171700" algn="l"/>
                  <a:tab pos="2895600" algn="l"/>
                </a:tabLst>
              </a:pPr>
              <a:t>3</a:t>
            </a:fld>
            <a:endParaRPr lang="ru-RU" altLang="ru-RU" sz="1200">
              <a:solidFill>
                <a:srgbClr val="000000"/>
              </a:solidFill>
              <a:latin typeface="Times New Roman" pitchFamily="18" charset="0"/>
              <a:ea typeface="Lucida Sans Unicode" pitchFamily="34" charset="0"/>
              <a:cs typeface="Lucida Sans Unicode" pitchFamily="34" charset="0"/>
            </a:endParaRPr>
          </a:p>
        </p:txBody>
      </p:sp>
      <p:sp>
        <p:nvSpPr>
          <p:cNvPr id="33795" name="Text Box 1"/>
          <p:cNvSpPr txBox="1">
            <a:spLocks noChangeArrowheads="1"/>
          </p:cNvSpPr>
          <p:nvPr/>
        </p:nvSpPr>
        <p:spPr bwMode="auto">
          <a:xfrm>
            <a:off x="1143000" y="677863"/>
            <a:ext cx="4572000" cy="3444875"/>
          </a:xfrm>
          <a:prstGeom prst="rect">
            <a:avLst/>
          </a:prstGeom>
          <a:solidFill>
            <a:srgbClr val="FFFFFF"/>
          </a:solidFill>
          <a:ln w="9360">
            <a:solidFill>
              <a:srgbClr val="000000"/>
            </a:solidFill>
            <a:miter lim="800000"/>
            <a:headEnd/>
            <a:tailEnd/>
          </a:ln>
        </p:spPr>
        <p:txBody>
          <a:bodyPr wrap="none" anchor="ctr"/>
          <a:lstStyle/>
          <a:p>
            <a:pPr eaLnBrk="0" hangingPunct="0">
              <a:buClr>
                <a:srgbClr val="000000"/>
              </a:buClr>
              <a:buFont typeface="Times New Roman" pitchFamily="18" charset="0"/>
              <a:buNone/>
            </a:pPr>
            <a:endParaRPr lang="ru-RU" altLang="ru-RU">
              <a:solidFill>
                <a:schemeClr val="bg1"/>
              </a:solidFill>
              <a:ea typeface="Lucida Sans Unicode" pitchFamily="34" charset="0"/>
              <a:cs typeface="Lucida Sans Unicode" pitchFamily="34" charset="0"/>
            </a:endParaRPr>
          </a:p>
        </p:txBody>
      </p:sp>
      <p:sp>
        <p:nvSpPr>
          <p:cNvPr id="33796" name="Rectangle 2"/>
          <p:cNvSpPr>
            <a:spLocks noChangeArrowheads="1"/>
          </p:cNvSpPr>
          <p:nvPr>
            <p:ph type="body"/>
          </p:nvPr>
        </p:nvSpPr>
        <p:spPr bwMode="auto">
          <a:xfrm>
            <a:off x="685800" y="4343400"/>
            <a:ext cx="5483225" cy="4111625"/>
          </a:xfrm>
          <a:noFill/>
        </p:spPr>
        <p:txBody>
          <a:bodyPr wrap="none" lIns="90000" tIns="46800" rIns="90000" bIns="46800" numCol="1" anchor="ctr" anchorCtr="0" compatLnSpc="1">
            <a:prstTxWarp prst="textNoShape">
              <a:avLst/>
            </a:prstTxWarp>
          </a:bodyPr>
          <a:lstStyle/>
          <a:p>
            <a:pPr eaLnBrk="1" hangingPunct="1"/>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143000" y="677863"/>
            <a:ext cx="4572000" cy="3444875"/>
          </a:xfrm>
          <a:prstGeom prst="rect">
            <a:avLst/>
          </a:prstGeom>
          <a:solidFill>
            <a:srgbClr val="FFFFFF"/>
          </a:solidFill>
          <a:ln w="9360">
            <a:solidFill>
              <a:srgbClr val="000000"/>
            </a:solidFill>
            <a:miter lim="800000"/>
            <a:headEnd/>
            <a:tailEnd/>
          </a:ln>
        </p:spPr>
        <p:txBody>
          <a:bodyPr wrap="none" anchor="ctr"/>
          <a:lstStyle/>
          <a:p>
            <a:endParaRPr lang="ru-RU" altLang="ru-RU"/>
          </a:p>
        </p:txBody>
      </p:sp>
      <p:sp>
        <p:nvSpPr>
          <p:cNvPr id="34819" name="Rectangle 3"/>
          <p:cNvSpPr>
            <a:spLocks noChangeArrowheads="1"/>
          </p:cNvSpPr>
          <p:nvPr>
            <p:ph type="body"/>
          </p:nvPr>
        </p:nvSpPr>
        <p:spPr bwMode="auto">
          <a:xfrm>
            <a:off x="685800" y="4343400"/>
            <a:ext cx="5483225" cy="4111625"/>
          </a:xfrm>
          <a:noFill/>
        </p:spPr>
        <p:txBody>
          <a:bodyPr wrap="none" numCol="1" anchor="ctr" anchorCtr="0" compatLnSpc="1">
            <a:prstTxWarp prst="textNoShape">
              <a:avLst/>
            </a:prstTxWarp>
          </a:bodyPr>
          <a:lstStyle/>
          <a:p>
            <a:pPr eaLnBrk="1" hangingPunct="1"/>
            <a:endParaRPr lang="ru-RU" alt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9"/>
          <p:cNvSpPr txBox="1">
            <a:spLocks noGrp="1" noChangeArrowheads="1"/>
          </p:cNvSpPr>
          <p:nvPr/>
        </p:nvSpPr>
        <p:spPr bwMode="auto">
          <a:xfrm>
            <a:off x="3884613" y="8685213"/>
            <a:ext cx="2967037" cy="452437"/>
          </a:xfrm>
          <a:prstGeom prst="rect">
            <a:avLst/>
          </a:prstGeom>
          <a:noFill/>
          <a:ln w="9525">
            <a:noFill/>
            <a:round/>
            <a:headEnd/>
            <a:tailEnd/>
          </a:ln>
        </p:spPr>
        <p:txBody>
          <a:bodyPr lIns="90000" tIns="46800" rIns="90000" bIns="46800" anchor="b"/>
          <a:lstStyle/>
          <a:p>
            <a:pPr algn="r" defTabSz="449263" hangingPunct="0">
              <a:buClr>
                <a:srgbClr val="000000"/>
              </a:buClr>
              <a:buFont typeface="Times New Roman" pitchFamily="18" charset="0"/>
              <a:buNone/>
              <a:tabLst>
                <a:tab pos="723900" algn="l"/>
                <a:tab pos="1447800" algn="l"/>
                <a:tab pos="2171700" algn="l"/>
                <a:tab pos="2895600" algn="l"/>
              </a:tabLst>
            </a:pPr>
            <a:fld id="{15B88A1B-6DE3-4099-B247-21884CFF6746}" type="slidenum">
              <a:rPr lang="ru-RU" altLang="ru-RU" sz="1200">
                <a:solidFill>
                  <a:srgbClr val="000000"/>
                </a:solidFill>
                <a:latin typeface="Times New Roman" pitchFamily="18" charset="0"/>
                <a:ea typeface="Lucida Sans Unicode" pitchFamily="34" charset="0"/>
                <a:cs typeface="Lucida Sans Unicode" pitchFamily="34" charset="0"/>
              </a:rPr>
              <a:pPr algn="r" defTabSz="449263" hangingPunct="0">
                <a:buClr>
                  <a:srgbClr val="000000"/>
                </a:buClr>
                <a:buFont typeface="Times New Roman" pitchFamily="18" charset="0"/>
                <a:buNone/>
                <a:tabLst>
                  <a:tab pos="723900" algn="l"/>
                  <a:tab pos="1447800" algn="l"/>
                  <a:tab pos="2171700" algn="l"/>
                  <a:tab pos="2895600" algn="l"/>
                </a:tabLst>
              </a:pPr>
              <a:t>25</a:t>
            </a:fld>
            <a:endParaRPr lang="ru-RU" altLang="ru-RU" sz="1200">
              <a:solidFill>
                <a:srgbClr val="000000"/>
              </a:solidFill>
              <a:latin typeface="Times New Roman" pitchFamily="18" charset="0"/>
              <a:ea typeface="Lucida Sans Unicode" pitchFamily="34" charset="0"/>
              <a:cs typeface="Lucida Sans Unicode" pitchFamily="34" charset="0"/>
            </a:endParaRPr>
          </a:p>
        </p:txBody>
      </p:sp>
      <p:sp>
        <p:nvSpPr>
          <p:cNvPr id="35843" name="Text Box 1"/>
          <p:cNvSpPr txBox="1">
            <a:spLocks noChangeArrowheads="1"/>
          </p:cNvSpPr>
          <p:nvPr/>
        </p:nvSpPr>
        <p:spPr bwMode="auto">
          <a:xfrm>
            <a:off x="1143000" y="677863"/>
            <a:ext cx="4572000" cy="3444875"/>
          </a:xfrm>
          <a:prstGeom prst="rect">
            <a:avLst/>
          </a:prstGeom>
          <a:solidFill>
            <a:srgbClr val="FFFFFF"/>
          </a:solidFill>
          <a:ln w="9360">
            <a:solidFill>
              <a:srgbClr val="000000"/>
            </a:solidFill>
            <a:miter lim="800000"/>
            <a:headEnd/>
            <a:tailEnd/>
          </a:ln>
        </p:spPr>
        <p:txBody>
          <a:bodyPr wrap="none" anchor="ctr"/>
          <a:lstStyle/>
          <a:p>
            <a:pPr eaLnBrk="0" hangingPunct="0">
              <a:buClr>
                <a:srgbClr val="000000"/>
              </a:buClr>
              <a:buFont typeface="Times New Roman" pitchFamily="18" charset="0"/>
              <a:buNone/>
            </a:pPr>
            <a:endParaRPr lang="ru-RU" altLang="ru-RU">
              <a:solidFill>
                <a:schemeClr val="bg1"/>
              </a:solidFill>
              <a:ea typeface="Lucida Sans Unicode" pitchFamily="34" charset="0"/>
              <a:cs typeface="Lucida Sans Unicode" pitchFamily="34" charset="0"/>
            </a:endParaRPr>
          </a:p>
        </p:txBody>
      </p:sp>
      <p:sp>
        <p:nvSpPr>
          <p:cNvPr id="35844" name="Rectangle 2"/>
          <p:cNvSpPr>
            <a:spLocks noChangeArrowheads="1"/>
          </p:cNvSpPr>
          <p:nvPr>
            <p:ph type="body"/>
          </p:nvPr>
        </p:nvSpPr>
        <p:spPr bwMode="auto">
          <a:xfrm>
            <a:off x="685800" y="4343400"/>
            <a:ext cx="5483225" cy="4111625"/>
          </a:xfrm>
          <a:noFill/>
        </p:spPr>
        <p:txBody>
          <a:bodyPr wrap="none" lIns="90000" tIns="46800" rIns="90000" bIns="46800" numCol="1" anchor="ctr" anchorCtr="0" compatLnSpc="1">
            <a:prstTxWarp prst="textNoShape">
              <a:avLst/>
            </a:prstTxWarp>
          </a:bodyPr>
          <a:lstStyle/>
          <a:p>
            <a:pPr eaLnBrk="1" hangingPunct="1"/>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en-US"/>
              <a:t>http://aida.ucoz.ru</a:t>
            </a:r>
            <a:endParaRPr lang="ru-RU"/>
          </a:p>
        </p:txBody>
      </p:sp>
      <p:sp>
        <p:nvSpPr>
          <p:cNvPr id="6" name="Номер слайда 5"/>
          <p:cNvSpPr>
            <a:spLocks noGrp="1"/>
          </p:cNvSpPr>
          <p:nvPr>
            <p:ph type="sldNum" sz="quarter" idx="12"/>
          </p:nvPr>
        </p:nvSpPr>
        <p:spPr/>
        <p:txBody>
          <a:bodyPr/>
          <a:lstStyle>
            <a:lvl1pPr>
              <a:defRPr/>
            </a:lvl1pPr>
          </a:lstStyle>
          <a:p>
            <a:pPr>
              <a:defRPr/>
            </a:pPr>
            <a:fld id="{9EBE1D4A-394D-4CA8-9CAE-6A93F2350D5D}" type="slidenum">
              <a:rPr lang="ru-RU"/>
              <a:pPr>
                <a:defRPr/>
              </a:pPr>
              <a:t>‹#›</a:t>
            </a:fld>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en-US"/>
              <a:t>http://aida.ucoz.ru</a:t>
            </a:r>
            <a:endParaRPr lang="ru-RU"/>
          </a:p>
        </p:txBody>
      </p:sp>
      <p:sp>
        <p:nvSpPr>
          <p:cNvPr id="6" name="Номер слайда 5"/>
          <p:cNvSpPr>
            <a:spLocks noGrp="1"/>
          </p:cNvSpPr>
          <p:nvPr>
            <p:ph type="sldNum" sz="quarter" idx="12"/>
          </p:nvPr>
        </p:nvSpPr>
        <p:spPr/>
        <p:txBody>
          <a:bodyPr/>
          <a:lstStyle>
            <a:lvl1pPr>
              <a:defRPr/>
            </a:lvl1pPr>
          </a:lstStyle>
          <a:p>
            <a:pPr>
              <a:defRPr/>
            </a:pPr>
            <a:fld id="{9F6C1319-DFFB-46BA-8FFB-6AF3048B77E3}" type="slidenum">
              <a:rPr lang="ru-RU"/>
              <a:pPr>
                <a:defRPr/>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en-US"/>
              <a:t>http://aida.ucoz.ru</a:t>
            </a:r>
            <a:endParaRPr lang="ru-RU"/>
          </a:p>
        </p:txBody>
      </p:sp>
      <p:sp>
        <p:nvSpPr>
          <p:cNvPr id="6" name="Номер слайда 5"/>
          <p:cNvSpPr>
            <a:spLocks noGrp="1"/>
          </p:cNvSpPr>
          <p:nvPr>
            <p:ph type="sldNum" sz="quarter" idx="12"/>
          </p:nvPr>
        </p:nvSpPr>
        <p:spPr/>
        <p:txBody>
          <a:bodyPr/>
          <a:lstStyle>
            <a:lvl1pPr>
              <a:defRPr/>
            </a:lvl1pPr>
          </a:lstStyle>
          <a:p>
            <a:pPr>
              <a:defRPr/>
            </a:pPr>
            <a:fld id="{FEC71385-22EE-4F6C-9A72-CF7E47E9F0F6}" type="slidenum">
              <a:rPr lang="ru-RU"/>
              <a:pPr>
                <a:defRPr/>
              </a:pPr>
              <a:t>‹#›</a:t>
            </a:fld>
            <a:endParaRPr lang="ru-RU"/>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en-US"/>
              <a:t>http://aida.ucoz.ru</a:t>
            </a:r>
            <a:endParaRPr lang="ru-RU"/>
          </a:p>
        </p:txBody>
      </p:sp>
      <p:sp>
        <p:nvSpPr>
          <p:cNvPr id="6" name="Номер слайда 5"/>
          <p:cNvSpPr>
            <a:spLocks noGrp="1"/>
          </p:cNvSpPr>
          <p:nvPr>
            <p:ph type="sldNum" sz="quarter" idx="12"/>
          </p:nvPr>
        </p:nvSpPr>
        <p:spPr/>
        <p:txBody>
          <a:bodyPr/>
          <a:lstStyle>
            <a:lvl1pPr>
              <a:defRPr/>
            </a:lvl1pPr>
          </a:lstStyle>
          <a:p>
            <a:pPr>
              <a:defRPr/>
            </a:pPr>
            <a:fld id="{967B23E3-7DFE-427B-B95D-AEACFFB46930}" type="slidenum">
              <a:rPr lang="ru-RU"/>
              <a:pPr>
                <a:defRPr/>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en-US"/>
              <a:t>http://aida.ucoz.ru</a:t>
            </a:r>
            <a:endParaRPr lang="ru-RU"/>
          </a:p>
        </p:txBody>
      </p:sp>
      <p:sp>
        <p:nvSpPr>
          <p:cNvPr id="6" name="Номер слайда 5"/>
          <p:cNvSpPr>
            <a:spLocks noGrp="1"/>
          </p:cNvSpPr>
          <p:nvPr>
            <p:ph type="sldNum" sz="quarter" idx="12"/>
          </p:nvPr>
        </p:nvSpPr>
        <p:spPr/>
        <p:txBody>
          <a:bodyPr/>
          <a:lstStyle>
            <a:lvl1pPr>
              <a:defRPr/>
            </a:lvl1pPr>
          </a:lstStyle>
          <a:p>
            <a:pPr>
              <a:defRPr/>
            </a:pPr>
            <a:fld id="{D62730EC-1B0F-42BB-8A3A-5D8A561478DD}" type="slidenum">
              <a:rPr lang="ru-RU"/>
              <a:pPr>
                <a:defRPr/>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en-US"/>
              <a:t>http://aida.ucoz.ru</a:t>
            </a:r>
            <a:endParaRPr lang="ru-RU"/>
          </a:p>
        </p:txBody>
      </p:sp>
      <p:sp>
        <p:nvSpPr>
          <p:cNvPr id="6" name="Номер слайда 5"/>
          <p:cNvSpPr>
            <a:spLocks noGrp="1"/>
          </p:cNvSpPr>
          <p:nvPr>
            <p:ph type="sldNum" sz="quarter" idx="12"/>
          </p:nvPr>
        </p:nvSpPr>
        <p:spPr/>
        <p:txBody>
          <a:bodyPr/>
          <a:lstStyle>
            <a:lvl1pPr>
              <a:defRPr/>
            </a:lvl1pPr>
          </a:lstStyle>
          <a:p>
            <a:pPr>
              <a:defRPr/>
            </a:pPr>
            <a:fld id="{96EB9401-E4C2-49D8-884A-5790A6CDDF05}" type="slidenum">
              <a:rPr lang="ru-RU"/>
              <a:pPr>
                <a:defRPr/>
              </a:pPr>
              <a:t>‹#›</a:t>
            </a:fld>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en-US"/>
              <a:t>http://aida.ucoz.ru</a:t>
            </a:r>
            <a:endParaRPr lang="ru-RU"/>
          </a:p>
        </p:txBody>
      </p:sp>
      <p:sp>
        <p:nvSpPr>
          <p:cNvPr id="7" name="Номер слайда 5"/>
          <p:cNvSpPr>
            <a:spLocks noGrp="1"/>
          </p:cNvSpPr>
          <p:nvPr>
            <p:ph type="sldNum" sz="quarter" idx="12"/>
          </p:nvPr>
        </p:nvSpPr>
        <p:spPr/>
        <p:txBody>
          <a:bodyPr/>
          <a:lstStyle>
            <a:lvl1pPr>
              <a:defRPr/>
            </a:lvl1pPr>
          </a:lstStyle>
          <a:p>
            <a:pPr>
              <a:defRPr/>
            </a:pPr>
            <a:fld id="{8536255B-A969-4CB5-AB07-FF736F9BDA71}" type="slidenum">
              <a:rPr lang="ru-RU"/>
              <a:pPr>
                <a:defRPr/>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en-US"/>
              <a:t>http://aida.ucoz.ru</a:t>
            </a:r>
            <a:endParaRPr lang="ru-RU"/>
          </a:p>
        </p:txBody>
      </p:sp>
      <p:sp>
        <p:nvSpPr>
          <p:cNvPr id="9" name="Номер слайда 5"/>
          <p:cNvSpPr>
            <a:spLocks noGrp="1"/>
          </p:cNvSpPr>
          <p:nvPr>
            <p:ph type="sldNum" sz="quarter" idx="12"/>
          </p:nvPr>
        </p:nvSpPr>
        <p:spPr/>
        <p:txBody>
          <a:bodyPr/>
          <a:lstStyle>
            <a:lvl1pPr>
              <a:defRPr/>
            </a:lvl1pPr>
          </a:lstStyle>
          <a:p>
            <a:pPr>
              <a:defRPr/>
            </a:pPr>
            <a:fld id="{D87BCAE6-FDC8-4AE0-9A7C-80BAB230A516}" type="slidenum">
              <a:rPr lang="ru-RU"/>
              <a:pPr>
                <a:defRPr/>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en-US"/>
              <a:t>http://aida.ucoz.ru</a:t>
            </a:r>
            <a:endParaRPr lang="ru-RU"/>
          </a:p>
        </p:txBody>
      </p:sp>
      <p:sp>
        <p:nvSpPr>
          <p:cNvPr id="5" name="Номер слайда 5"/>
          <p:cNvSpPr>
            <a:spLocks noGrp="1"/>
          </p:cNvSpPr>
          <p:nvPr>
            <p:ph type="sldNum" sz="quarter" idx="12"/>
          </p:nvPr>
        </p:nvSpPr>
        <p:spPr/>
        <p:txBody>
          <a:bodyPr/>
          <a:lstStyle>
            <a:lvl1pPr>
              <a:defRPr/>
            </a:lvl1pPr>
          </a:lstStyle>
          <a:p>
            <a:pPr>
              <a:defRPr/>
            </a:pPr>
            <a:fld id="{8C829A81-3A16-456C-9155-A2E51E96CD7A}" type="slidenum">
              <a:rPr lang="ru-RU"/>
              <a:pPr>
                <a:defRPr/>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en-US"/>
              <a:t>http://aida.ucoz.ru</a:t>
            </a:r>
            <a:endParaRPr lang="ru-RU"/>
          </a:p>
        </p:txBody>
      </p:sp>
      <p:sp>
        <p:nvSpPr>
          <p:cNvPr id="4" name="Номер слайда 5"/>
          <p:cNvSpPr>
            <a:spLocks noGrp="1"/>
          </p:cNvSpPr>
          <p:nvPr>
            <p:ph type="sldNum" sz="quarter" idx="12"/>
          </p:nvPr>
        </p:nvSpPr>
        <p:spPr/>
        <p:txBody>
          <a:bodyPr/>
          <a:lstStyle>
            <a:lvl1pPr>
              <a:defRPr/>
            </a:lvl1pPr>
          </a:lstStyle>
          <a:p>
            <a:pPr>
              <a:defRPr/>
            </a:pPr>
            <a:fld id="{B9A469DD-C8ED-48C4-BBF6-0C0EFE5B9F69}" type="slidenum">
              <a:rPr lang="ru-RU"/>
              <a:pPr>
                <a:defRPr/>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en-US"/>
              <a:t>http://aida.ucoz.ru</a:t>
            </a:r>
            <a:endParaRPr lang="ru-RU"/>
          </a:p>
        </p:txBody>
      </p:sp>
      <p:sp>
        <p:nvSpPr>
          <p:cNvPr id="7" name="Номер слайда 5"/>
          <p:cNvSpPr>
            <a:spLocks noGrp="1"/>
          </p:cNvSpPr>
          <p:nvPr>
            <p:ph type="sldNum" sz="quarter" idx="12"/>
          </p:nvPr>
        </p:nvSpPr>
        <p:spPr/>
        <p:txBody>
          <a:bodyPr/>
          <a:lstStyle>
            <a:lvl1pPr>
              <a:defRPr/>
            </a:lvl1pPr>
          </a:lstStyle>
          <a:p>
            <a:pPr>
              <a:defRPr/>
            </a:pPr>
            <a:fld id="{EC281242-3E96-4C2F-A4E1-722A7314BBF2}" type="slidenum">
              <a:rPr lang="ru-RU"/>
              <a:pPr>
                <a:defRPr/>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en-US"/>
              <a:t>http://aida.ucoz.ru</a:t>
            </a:r>
            <a:endParaRPr lang="ru-RU"/>
          </a:p>
        </p:txBody>
      </p:sp>
      <p:sp>
        <p:nvSpPr>
          <p:cNvPr id="7" name="Номер слайда 5"/>
          <p:cNvSpPr>
            <a:spLocks noGrp="1"/>
          </p:cNvSpPr>
          <p:nvPr>
            <p:ph type="sldNum" sz="quarter" idx="12"/>
          </p:nvPr>
        </p:nvSpPr>
        <p:spPr/>
        <p:txBody>
          <a:bodyPr/>
          <a:lstStyle>
            <a:lvl1pPr>
              <a:defRPr/>
            </a:lvl1pPr>
          </a:lstStyle>
          <a:p>
            <a:pPr>
              <a:defRPr/>
            </a:pPr>
            <a:fld id="{211CB5C8-CBFE-4D90-86D1-2D63D089923D}" type="slidenum">
              <a:rPr lang="ru-RU"/>
              <a:pPr>
                <a:defRPr/>
              </a:pPr>
              <a:t>‹#›</a:t>
            </a:fld>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2051"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US"/>
              <a:t>http://aida.ucoz.ru</a:t>
            </a: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0268798-BF70-4E4E-B8C2-AD2C131B05D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074" name="Picture 3" descr="H:\Documents and Settings\Aida\Рабочий стол\НОвая ГРАФИКА сборник\КАРТИНКИ СБОРНИК_ школьные\flow61.gif"/>
          <p:cNvPicPr>
            <a:picLocks noChangeAspect="1" noChangeArrowheads="1" noCrop="1"/>
          </p:cNvPicPr>
          <p:nvPr/>
        </p:nvPicPr>
        <p:blipFill>
          <a:blip r:embed="rId4"/>
          <a:srcRect/>
          <a:stretch>
            <a:fillRect/>
          </a:stretch>
        </p:blipFill>
        <p:spPr bwMode="auto">
          <a:xfrm rot="-3951446">
            <a:off x="7842250" y="538163"/>
            <a:ext cx="725488" cy="747712"/>
          </a:xfrm>
          <a:prstGeom prst="rect">
            <a:avLst/>
          </a:prstGeom>
          <a:noFill/>
          <a:ln w="9525">
            <a:noFill/>
            <a:miter lim="800000"/>
            <a:headEnd/>
            <a:tailEnd/>
          </a:ln>
        </p:spPr>
      </p:pic>
      <p:pic>
        <p:nvPicPr>
          <p:cNvPr id="3075" name="Picture 4" descr="H:\Documents and Settings\Aida\Рабочий стол\НОвая ГРАФИКА сборник\КАРТИНКИ СБОРНИК_ школьные\flow61.gif"/>
          <p:cNvPicPr>
            <a:picLocks noChangeAspect="1" noChangeArrowheads="1" noCrop="1"/>
          </p:cNvPicPr>
          <p:nvPr/>
        </p:nvPicPr>
        <p:blipFill>
          <a:blip r:embed="rId5"/>
          <a:srcRect/>
          <a:stretch>
            <a:fillRect/>
          </a:stretch>
        </p:blipFill>
        <p:spPr bwMode="auto">
          <a:xfrm rot="-302608">
            <a:off x="8194675" y="-28575"/>
            <a:ext cx="1281113" cy="1320800"/>
          </a:xfrm>
          <a:prstGeom prst="rect">
            <a:avLst/>
          </a:prstGeom>
          <a:noFill/>
          <a:ln w="9525">
            <a:noFill/>
            <a:miter lim="800000"/>
            <a:headEnd/>
            <a:tailEnd/>
          </a:ln>
        </p:spPr>
      </p:pic>
      <p:pic>
        <p:nvPicPr>
          <p:cNvPr id="3076" name="Picture 2" descr="H:\Documents and Settings\Aida\Рабочий стол\НОвая ГРАФИКА сборник\КАРТИНКИ СБОРНИК_ школьные\flow61.gif"/>
          <p:cNvPicPr>
            <a:picLocks noChangeAspect="1" noChangeArrowheads="1" noCrop="1"/>
          </p:cNvPicPr>
          <p:nvPr/>
        </p:nvPicPr>
        <p:blipFill>
          <a:blip r:embed="rId6"/>
          <a:srcRect/>
          <a:stretch>
            <a:fillRect/>
          </a:stretch>
        </p:blipFill>
        <p:spPr bwMode="auto">
          <a:xfrm rot="-1293031">
            <a:off x="7816850" y="733425"/>
            <a:ext cx="1579563" cy="1628775"/>
          </a:xfrm>
          <a:prstGeom prst="rect">
            <a:avLst/>
          </a:prstGeom>
          <a:noFill/>
          <a:ln w="9525">
            <a:noFill/>
            <a:miter lim="800000"/>
            <a:headEnd/>
            <a:tailEnd/>
          </a:ln>
        </p:spPr>
      </p:pic>
      <p:pic>
        <p:nvPicPr>
          <p:cNvPr id="3077" name="Picture 5" descr="H:\Documents and Settings\Aida\Рабочий стол\НОвая ГРАФИКА сборник\КАРТИНКИ СБОРНИК_ школьные\flow61.gif"/>
          <p:cNvPicPr>
            <a:picLocks noChangeAspect="1" noChangeArrowheads="1" noCrop="1"/>
          </p:cNvPicPr>
          <p:nvPr/>
        </p:nvPicPr>
        <p:blipFill>
          <a:blip r:embed="rId7"/>
          <a:srcRect/>
          <a:stretch>
            <a:fillRect/>
          </a:stretch>
        </p:blipFill>
        <p:spPr bwMode="auto">
          <a:xfrm>
            <a:off x="0" y="4362450"/>
            <a:ext cx="2419350" cy="2495550"/>
          </a:xfrm>
          <a:prstGeom prst="rect">
            <a:avLst/>
          </a:prstGeom>
          <a:noFill/>
          <a:ln w="9525">
            <a:noFill/>
            <a:miter lim="800000"/>
            <a:headEnd/>
            <a:tailEnd/>
          </a:ln>
        </p:spPr>
      </p:pic>
      <p:pic>
        <p:nvPicPr>
          <p:cNvPr id="3078" name="Picture 4" descr="H:\Documents and Settings\Aida\Рабочий стол\НОвая ГРАФИКА сборник\КАРТИНКИ СБОРНИК_ школьные\flow61.gif"/>
          <p:cNvPicPr>
            <a:picLocks noChangeAspect="1" noChangeArrowheads="1" noCrop="1"/>
          </p:cNvPicPr>
          <p:nvPr/>
        </p:nvPicPr>
        <p:blipFill>
          <a:blip r:embed="rId5"/>
          <a:srcRect/>
          <a:stretch>
            <a:fillRect/>
          </a:stretch>
        </p:blipFill>
        <p:spPr bwMode="auto">
          <a:xfrm rot="2261343">
            <a:off x="1412875" y="5283200"/>
            <a:ext cx="1281113" cy="1320800"/>
          </a:xfrm>
          <a:prstGeom prst="rect">
            <a:avLst/>
          </a:prstGeom>
          <a:noFill/>
          <a:ln w="9525">
            <a:noFill/>
            <a:miter lim="800000"/>
            <a:headEnd/>
            <a:tailEnd/>
          </a:ln>
        </p:spPr>
      </p:pic>
      <p:pic>
        <p:nvPicPr>
          <p:cNvPr id="3079" name="Picture 2" descr="H:\Documents and Settings\Aida\Рабочий стол\НОвая ГРАФИКА сборник\КАРТИНКИ СБОРНИК_ школьные\flow61.gif"/>
          <p:cNvPicPr>
            <a:picLocks noChangeAspect="1" noChangeArrowheads="1" noCrop="1"/>
          </p:cNvPicPr>
          <p:nvPr/>
        </p:nvPicPr>
        <p:blipFill>
          <a:blip r:embed="rId8"/>
          <a:srcRect/>
          <a:stretch>
            <a:fillRect/>
          </a:stretch>
        </p:blipFill>
        <p:spPr bwMode="auto">
          <a:xfrm rot="682093" flipH="1">
            <a:off x="3919538" y="5245100"/>
            <a:ext cx="2216150" cy="1630363"/>
          </a:xfrm>
          <a:prstGeom prst="rect">
            <a:avLst/>
          </a:prstGeom>
          <a:noFill/>
          <a:ln w="9525">
            <a:noFill/>
            <a:miter lim="800000"/>
            <a:headEnd/>
            <a:tailEnd/>
          </a:ln>
        </p:spPr>
      </p:pic>
      <p:pic>
        <p:nvPicPr>
          <p:cNvPr id="3080" name="Picture 11" descr="clock3"/>
          <p:cNvPicPr>
            <a:picLocks noChangeAspect="1" noChangeArrowheads="1" noCrop="1"/>
          </p:cNvPicPr>
          <p:nvPr>
            <p:ph type="ctrTitle" idx="4294967295"/>
          </p:nvPr>
        </p:nvPicPr>
        <p:blipFill>
          <a:blip r:embed="rId9"/>
          <a:srcRect/>
          <a:stretch>
            <a:fillRect/>
          </a:stretch>
        </p:blipFill>
        <p:spPr>
          <a:xfrm>
            <a:off x="2705100" y="4752975"/>
            <a:ext cx="1238250" cy="1238250"/>
          </a:xfrm>
        </p:spPr>
      </p:pic>
      <p:sp>
        <p:nvSpPr>
          <p:cNvPr id="3081" name="Rectangle 14"/>
          <p:cNvSpPr>
            <a:spLocks noChangeArrowheads="1"/>
          </p:cNvSpPr>
          <p:nvPr/>
        </p:nvSpPr>
        <p:spPr bwMode="auto">
          <a:xfrm>
            <a:off x="4716463" y="3357563"/>
            <a:ext cx="184150" cy="366712"/>
          </a:xfrm>
          <a:prstGeom prst="rect">
            <a:avLst/>
          </a:prstGeom>
          <a:noFill/>
          <a:ln w="9525">
            <a:noFill/>
            <a:miter lim="800000"/>
            <a:headEnd/>
            <a:tailEnd/>
          </a:ln>
        </p:spPr>
        <p:txBody>
          <a:bodyPr wrap="none" anchor="ctr">
            <a:spAutoFit/>
          </a:bodyPr>
          <a:lstStyle/>
          <a:p>
            <a:pPr algn="ctr"/>
            <a:endParaRPr lang="ru-RU" altLang="ru-RU"/>
          </a:p>
        </p:txBody>
      </p:sp>
      <p:sp>
        <p:nvSpPr>
          <p:cNvPr id="3082" name="WordArt 16"/>
          <p:cNvSpPr>
            <a:spLocks noChangeArrowheads="1" noChangeShapeType="1" noTextEdit="1"/>
          </p:cNvSpPr>
          <p:nvPr/>
        </p:nvSpPr>
        <p:spPr bwMode="auto">
          <a:xfrm>
            <a:off x="1547813" y="2852738"/>
            <a:ext cx="5472112" cy="1374775"/>
          </a:xfrm>
          <a:prstGeom prst="rect">
            <a:avLst/>
          </a:prstGeom>
        </p:spPr>
        <p:txBody>
          <a:bodyPr wrap="none" fromWordArt="1">
            <a:prstTxWarp prst="textPlain">
              <a:avLst>
                <a:gd name="adj" fmla="val 50000"/>
              </a:avLst>
            </a:prstTxWarp>
          </a:bodyPr>
          <a:lstStyle/>
          <a:p>
            <a:pPr algn="ctr"/>
            <a:r>
              <a:rPr lang="ru-RU" sz="3600" b="1" kern="10">
                <a:ln w="19050">
                  <a:solidFill>
                    <a:srgbClr val="99CCFF"/>
                  </a:solidFill>
                  <a:round/>
                  <a:headEnd/>
                  <a:tailEnd/>
                </a:ln>
                <a:solidFill>
                  <a:srgbClr val="0066CC"/>
                </a:solidFill>
                <a:effectLst>
                  <a:outerShdw dist="35921" dir="2700000" algn="ctr" rotWithShape="0">
                    <a:srgbClr val="990000"/>
                  </a:outerShdw>
                </a:effectLst>
                <a:latin typeface="Impact"/>
              </a:rPr>
              <a:t>Формирование временных </a:t>
            </a:r>
          </a:p>
          <a:p>
            <a:pPr algn="ctr"/>
            <a:r>
              <a:rPr lang="ru-RU" sz="3600" b="1" kern="10">
                <a:ln w="19050">
                  <a:solidFill>
                    <a:srgbClr val="99CCFF"/>
                  </a:solidFill>
                  <a:round/>
                  <a:headEnd/>
                  <a:tailEnd/>
                </a:ln>
                <a:solidFill>
                  <a:srgbClr val="0066CC"/>
                </a:solidFill>
                <a:effectLst>
                  <a:outerShdw dist="35921" dir="2700000" algn="ctr" rotWithShape="0">
                    <a:srgbClr val="990000"/>
                  </a:outerShdw>
                </a:effectLst>
                <a:latin typeface="Impact"/>
              </a:rPr>
              <a:t>представлений у детей  старшего</a:t>
            </a:r>
          </a:p>
          <a:p>
            <a:pPr algn="ctr"/>
            <a:r>
              <a:rPr lang="ru-RU" sz="3600" b="1" kern="10">
                <a:ln w="19050">
                  <a:solidFill>
                    <a:srgbClr val="99CCFF"/>
                  </a:solidFill>
                  <a:round/>
                  <a:headEnd/>
                  <a:tailEnd/>
                </a:ln>
                <a:solidFill>
                  <a:srgbClr val="0066CC"/>
                </a:solidFill>
                <a:effectLst>
                  <a:outerShdw dist="35921" dir="2700000" algn="ctr" rotWithShape="0">
                    <a:srgbClr val="990000"/>
                  </a:outerShdw>
                </a:effectLst>
                <a:latin typeface="Impact"/>
              </a:rPr>
              <a:t>дошкольного возраста</a:t>
            </a:r>
          </a:p>
        </p:txBody>
      </p:sp>
      <p:sp>
        <p:nvSpPr>
          <p:cNvPr id="2" name="TextBox 1"/>
          <p:cNvSpPr txBox="1"/>
          <p:nvPr/>
        </p:nvSpPr>
        <p:spPr>
          <a:xfrm>
            <a:off x="2627313" y="2349500"/>
            <a:ext cx="4321175" cy="400050"/>
          </a:xfrm>
          <a:prstGeom prst="rect">
            <a:avLst/>
          </a:prstGeom>
          <a:noFill/>
        </p:spPr>
        <p:txBody>
          <a:bodyPr>
            <a:spAutoFit/>
          </a:bodyPr>
          <a:lstStyle/>
          <a:p>
            <a:pPr>
              <a:defRPr/>
            </a:pPr>
            <a:r>
              <a:rPr lang="ru-RU" sz="2000" b="1"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Обобщение опыта работы на тему:</a:t>
            </a:r>
          </a:p>
        </p:txBody>
      </p:sp>
      <p:sp>
        <p:nvSpPr>
          <p:cNvPr id="3084" name="TextBox 2"/>
          <p:cNvSpPr txBox="1">
            <a:spLocks noChangeArrowheads="1"/>
          </p:cNvSpPr>
          <p:nvPr/>
        </p:nvSpPr>
        <p:spPr bwMode="auto">
          <a:xfrm>
            <a:off x="5508625" y="4581525"/>
            <a:ext cx="2063750" cy="922338"/>
          </a:xfrm>
          <a:prstGeom prst="rect">
            <a:avLst/>
          </a:prstGeom>
          <a:noFill/>
          <a:ln w="9525">
            <a:noFill/>
            <a:miter lim="800000"/>
            <a:headEnd/>
            <a:tailEnd/>
          </a:ln>
        </p:spPr>
        <p:txBody>
          <a:bodyPr>
            <a:spAutoFit/>
          </a:bodyPr>
          <a:lstStyle/>
          <a:p>
            <a:r>
              <a:rPr lang="ru-RU">
                <a:solidFill>
                  <a:srgbClr val="0070C0"/>
                </a:solidFill>
              </a:rPr>
              <a:t>Составил:</a:t>
            </a:r>
          </a:p>
          <a:p>
            <a:r>
              <a:rPr lang="ru-RU">
                <a:solidFill>
                  <a:srgbClr val="0070C0"/>
                </a:solidFill>
              </a:rPr>
              <a:t>воспитатель</a:t>
            </a:r>
          </a:p>
          <a:p>
            <a:r>
              <a:rPr lang="ru-RU">
                <a:solidFill>
                  <a:srgbClr val="0070C0"/>
                </a:solidFill>
              </a:rPr>
              <a:t>Штепула О.Г.</a:t>
            </a:r>
          </a:p>
        </p:txBody>
      </p:sp>
      <p:sp>
        <p:nvSpPr>
          <p:cNvPr id="3085" name="TextBox 3"/>
          <p:cNvSpPr txBox="1">
            <a:spLocks noChangeArrowheads="1"/>
          </p:cNvSpPr>
          <p:nvPr/>
        </p:nvSpPr>
        <p:spPr bwMode="auto">
          <a:xfrm>
            <a:off x="1619250" y="1147763"/>
            <a:ext cx="5040313" cy="739775"/>
          </a:xfrm>
          <a:prstGeom prst="rect">
            <a:avLst/>
          </a:prstGeom>
          <a:noFill/>
          <a:ln w="9525">
            <a:noFill/>
            <a:miter lim="800000"/>
            <a:headEnd/>
            <a:tailEnd/>
          </a:ln>
        </p:spPr>
        <p:txBody>
          <a:bodyPr>
            <a:spAutoFit/>
          </a:bodyPr>
          <a:lstStyle/>
          <a:p>
            <a:pPr algn="ctr"/>
            <a:r>
              <a:rPr lang="ru-RU" sz="1400">
                <a:solidFill>
                  <a:srgbClr val="0070C0"/>
                </a:solidFill>
                <a:latin typeface="Times New Roman" pitchFamily="18" charset="0"/>
                <a:cs typeface="Times New Roman" pitchFamily="18" charset="0"/>
              </a:rPr>
              <a:t>Муниципальное бюджетное дошкольное образовательное учреждение детский сад комбинированного вида №8 «Солнышко» г. Новоалтайска</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p:txBody>
          <a:bodyPr/>
          <a:lstStyle/>
          <a:p>
            <a:r>
              <a:rPr lang="ru-RU" altLang="ru-RU" smtClean="0">
                <a:solidFill>
                  <a:srgbClr val="0070C0"/>
                </a:solidFill>
              </a:rPr>
              <a:t>Наблюдения</a:t>
            </a:r>
          </a:p>
        </p:txBody>
      </p:sp>
      <p:sp>
        <p:nvSpPr>
          <p:cNvPr id="11267" name="Объект 2"/>
          <p:cNvSpPr>
            <a:spLocks noGrp="1"/>
          </p:cNvSpPr>
          <p:nvPr>
            <p:ph idx="1"/>
          </p:nvPr>
        </p:nvSpPr>
        <p:spPr>
          <a:xfrm>
            <a:off x="457200" y="1341438"/>
            <a:ext cx="3970338" cy="4784725"/>
          </a:xfrm>
        </p:spPr>
        <p:txBody>
          <a:bodyPr/>
          <a:lstStyle/>
          <a:p>
            <a:pPr algn="just">
              <a:lnSpc>
                <a:spcPct val="150000"/>
              </a:lnSpc>
            </a:pPr>
            <a:r>
              <a:rPr lang="ru-RU" altLang="ru-RU" sz="2000" smtClean="0">
                <a:solidFill>
                  <a:srgbClr val="00B0F0"/>
                </a:solidFill>
                <a:latin typeface="Times New Roman" pitchFamily="18" charset="0"/>
                <a:cs typeface="Times New Roman" pitchFamily="18" charset="0"/>
              </a:rPr>
              <a:t>Содержанием наблюдения является состояние природы, окружающей среды, особенности деятельности детей и взрослых в то или иное время.</a:t>
            </a:r>
            <a:r>
              <a:rPr lang="ru-RU" altLang="ru-RU" sz="2000" smtClean="0">
                <a:solidFill>
                  <a:srgbClr val="00B0F0"/>
                </a:solidFill>
                <a:cs typeface="Times New Roman" pitchFamily="18" charset="0"/>
              </a:rPr>
              <a:t> </a:t>
            </a:r>
            <a:r>
              <a:rPr lang="ru-RU" altLang="ru-RU" sz="1800" smtClean="0">
                <a:solidFill>
                  <a:srgbClr val="00B0F0"/>
                </a:solidFill>
                <a:latin typeface="Times New Roman" pitchFamily="18" charset="0"/>
                <a:cs typeface="Times New Roman" pitchFamily="18" charset="0"/>
              </a:rPr>
              <a:t>Внимание детей следует обращать на положение солнца на небе, ведущую световую гамму в разное время суток: преобладание красного цвета утром, желтого - днем, серого – вечером, черного – ночью.</a:t>
            </a:r>
            <a:endParaRPr lang="ru-RU" altLang="ru-RU" sz="1800" smtClean="0">
              <a:solidFill>
                <a:srgbClr val="00B0F0"/>
              </a:solidFill>
              <a:ea typeface="Calibri" pitchFamily="34" charset="0"/>
              <a:cs typeface="Calibri" pitchFamily="34" charset="0"/>
            </a:endParaRPr>
          </a:p>
          <a:p>
            <a:endParaRPr lang="ru-RU" altLang="ru-RU" smtClean="0"/>
          </a:p>
        </p:txBody>
      </p:sp>
      <p:sp>
        <p:nvSpPr>
          <p:cNvPr id="6" name="Номер слайда 5"/>
          <p:cNvSpPr>
            <a:spLocks noGrp="1"/>
          </p:cNvSpPr>
          <p:nvPr>
            <p:ph type="sldNum" sz="quarter" idx="12"/>
          </p:nvPr>
        </p:nvSpPr>
        <p:spPr/>
        <p:txBody>
          <a:bodyPr/>
          <a:lstStyle/>
          <a:p>
            <a:pPr>
              <a:defRPr/>
            </a:pPr>
            <a:fld id="{1592272A-9264-411C-8676-029A15B1DBE9}" type="slidenum">
              <a:rPr lang="ru-RU" smtClean="0"/>
              <a:pPr>
                <a:defRPr/>
              </a:pPr>
              <a:t>10</a:t>
            </a:fld>
            <a:endParaRPr lang="ru-RU"/>
          </a:p>
        </p:txBody>
      </p:sp>
      <p:pic>
        <p:nvPicPr>
          <p:cNvPr id="11269" name="Picture 5"/>
          <p:cNvPicPr>
            <a:picLocks noChangeAspect="1" noChangeArrowheads="1"/>
          </p:cNvPicPr>
          <p:nvPr/>
        </p:nvPicPr>
        <p:blipFill>
          <a:blip r:embed="rId2"/>
          <a:srcRect/>
          <a:stretch>
            <a:fillRect/>
          </a:stretch>
        </p:blipFill>
        <p:spPr bwMode="auto">
          <a:xfrm>
            <a:off x="4805363" y="1628775"/>
            <a:ext cx="3703637" cy="49387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p:txBody>
          <a:bodyPr/>
          <a:lstStyle/>
          <a:p>
            <a:pPr algn="just">
              <a:lnSpc>
                <a:spcPct val="150000"/>
              </a:lnSpc>
            </a:pPr>
            <a:r>
              <a:rPr lang="ru-RU" altLang="ru-RU" b="1" smtClean="0">
                <a:solidFill>
                  <a:srgbClr val="333333"/>
                </a:solidFill>
                <a:latin typeface="Times New Roman" pitchFamily="18" charset="0"/>
                <a:cs typeface="Times New Roman" pitchFamily="18" charset="0"/>
              </a:rPr>
              <a:t/>
            </a:r>
            <a:br>
              <a:rPr lang="ru-RU" altLang="ru-RU" b="1" smtClean="0">
                <a:solidFill>
                  <a:srgbClr val="333333"/>
                </a:solidFill>
                <a:latin typeface="Times New Roman" pitchFamily="18" charset="0"/>
                <a:cs typeface="Times New Roman" pitchFamily="18" charset="0"/>
              </a:rPr>
            </a:br>
            <a:r>
              <a:rPr lang="ru-RU" altLang="ru-RU" b="1" smtClean="0">
                <a:solidFill>
                  <a:srgbClr val="333333"/>
                </a:solidFill>
                <a:latin typeface="Times New Roman" pitchFamily="18" charset="0"/>
                <a:cs typeface="Times New Roman" pitchFamily="18" charset="0"/>
              </a:rPr>
              <a:t/>
            </a:r>
            <a:br>
              <a:rPr lang="ru-RU" altLang="ru-RU" b="1" smtClean="0">
                <a:solidFill>
                  <a:srgbClr val="333333"/>
                </a:solidFill>
                <a:latin typeface="Times New Roman" pitchFamily="18" charset="0"/>
                <a:cs typeface="Times New Roman" pitchFamily="18" charset="0"/>
              </a:rPr>
            </a:br>
            <a:r>
              <a:rPr lang="ru-RU" altLang="ru-RU" b="1" smtClean="0">
                <a:solidFill>
                  <a:srgbClr val="333333"/>
                </a:solidFill>
                <a:latin typeface="Times New Roman" pitchFamily="18" charset="0"/>
                <a:cs typeface="Times New Roman" pitchFamily="18" charset="0"/>
              </a:rPr>
              <a:t/>
            </a:r>
            <a:br>
              <a:rPr lang="ru-RU" altLang="ru-RU" b="1" smtClean="0">
                <a:solidFill>
                  <a:srgbClr val="333333"/>
                </a:solidFill>
                <a:latin typeface="Times New Roman" pitchFamily="18" charset="0"/>
                <a:cs typeface="Times New Roman" pitchFamily="18" charset="0"/>
              </a:rPr>
            </a:br>
            <a:r>
              <a:rPr lang="ru-RU" altLang="ru-RU" sz="3200" smtClean="0">
                <a:solidFill>
                  <a:srgbClr val="0070C0"/>
                </a:solidFill>
                <a:latin typeface="Times New Roman" pitchFamily="18" charset="0"/>
                <a:cs typeface="Times New Roman" pitchFamily="18" charset="0"/>
              </a:rPr>
              <a:t>Беседы.</a:t>
            </a:r>
            <a:br>
              <a:rPr lang="ru-RU" altLang="ru-RU" sz="3200" smtClean="0">
                <a:solidFill>
                  <a:srgbClr val="0070C0"/>
                </a:solidFill>
                <a:latin typeface="Times New Roman" pitchFamily="18" charset="0"/>
                <a:cs typeface="Times New Roman" pitchFamily="18" charset="0"/>
              </a:rPr>
            </a:br>
            <a:r>
              <a:rPr lang="ru-RU" altLang="ru-RU" sz="3200" smtClean="0">
                <a:solidFill>
                  <a:srgbClr val="333333"/>
                </a:solidFill>
                <a:latin typeface="Times New Roman" pitchFamily="18" charset="0"/>
                <a:cs typeface="Times New Roman" pitchFamily="18" charset="0"/>
              </a:rPr>
              <a:t/>
            </a:r>
            <a:br>
              <a:rPr lang="ru-RU" altLang="ru-RU" sz="3200" smtClean="0">
                <a:solidFill>
                  <a:srgbClr val="333333"/>
                </a:solidFill>
                <a:latin typeface="Times New Roman" pitchFamily="18" charset="0"/>
                <a:cs typeface="Times New Roman" pitchFamily="18" charset="0"/>
              </a:rPr>
            </a:br>
            <a:r>
              <a:rPr lang="ru-RU" altLang="ru-RU" b="1" smtClean="0">
                <a:solidFill>
                  <a:srgbClr val="333333"/>
                </a:solidFill>
                <a:latin typeface="Times New Roman" pitchFamily="18" charset="0"/>
                <a:cs typeface="Times New Roman" pitchFamily="18" charset="0"/>
              </a:rPr>
              <a:t/>
            </a:r>
            <a:br>
              <a:rPr lang="ru-RU" altLang="ru-RU" b="1" smtClean="0">
                <a:solidFill>
                  <a:srgbClr val="333333"/>
                </a:solidFill>
                <a:latin typeface="Times New Roman" pitchFamily="18" charset="0"/>
                <a:cs typeface="Times New Roman" pitchFamily="18" charset="0"/>
              </a:rPr>
            </a:br>
            <a:r>
              <a:rPr lang="ru-RU" altLang="ru-RU" sz="3600" smtClean="0">
                <a:ea typeface="Calibri" pitchFamily="34" charset="0"/>
                <a:cs typeface="Times New Roman" pitchFamily="18" charset="0"/>
              </a:rPr>
              <a:t/>
            </a:r>
            <a:br>
              <a:rPr lang="ru-RU" altLang="ru-RU" sz="3600" smtClean="0">
                <a:ea typeface="Calibri" pitchFamily="34" charset="0"/>
                <a:cs typeface="Times New Roman" pitchFamily="18" charset="0"/>
              </a:rPr>
            </a:br>
            <a:endParaRPr lang="ru-RU" altLang="ru-RU" smtClean="0"/>
          </a:p>
        </p:txBody>
      </p:sp>
      <p:sp>
        <p:nvSpPr>
          <p:cNvPr id="12291" name="Объект 2"/>
          <p:cNvSpPr>
            <a:spLocks noGrp="1"/>
          </p:cNvSpPr>
          <p:nvPr>
            <p:ph idx="1"/>
          </p:nvPr>
        </p:nvSpPr>
        <p:spPr/>
        <p:txBody>
          <a:bodyPr/>
          <a:lstStyle/>
          <a:p>
            <a:pPr marL="0" indent="0" algn="just">
              <a:lnSpc>
                <a:spcPct val="150000"/>
              </a:lnSpc>
              <a:buFont typeface="Arial" charset="0"/>
              <a:buNone/>
            </a:pPr>
            <a:r>
              <a:rPr lang="ru-RU" altLang="ru-RU" sz="1800" b="1" smtClean="0">
                <a:solidFill>
                  <a:srgbClr val="00B0F0"/>
                </a:solidFill>
                <a:latin typeface="Times New Roman" pitchFamily="18" charset="0"/>
                <a:cs typeface="Times New Roman" pitchFamily="18" charset="0"/>
              </a:rPr>
              <a:t>Способствуют развитию у детей различных временных представлений о:</a:t>
            </a:r>
          </a:p>
          <a:p>
            <a:pPr marL="0" indent="0" algn="just">
              <a:lnSpc>
                <a:spcPct val="150000"/>
              </a:lnSpc>
            </a:pPr>
            <a:r>
              <a:rPr lang="ru-RU" altLang="ru-RU" sz="1800" b="1" smtClean="0">
                <a:solidFill>
                  <a:srgbClr val="00B0F0"/>
                </a:solidFill>
                <a:latin typeface="Times New Roman" pitchFamily="18" charset="0"/>
                <a:cs typeface="Times New Roman" pitchFamily="18" charset="0"/>
              </a:rPr>
              <a:t>частях суток</a:t>
            </a:r>
          </a:p>
          <a:p>
            <a:pPr marL="0" indent="0" algn="just">
              <a:lnSpc>
                <a:spcPct val="150000"/>
              </a:lnSpc>
            </a:pPr>
            <a:r>
              <a:rPr lang="ru-RU" altLang="ru-RU" sz="1800" b="1" smtClean="0">
                <a:solidFill>
                  <a:srgbClr val="00B0F0"/>
                </a:solidFill>
                <a:latin typeface="Times New Roman" pitchFamily="18" charset="0"/>
                <a:cs typeface="Times New Roman" pitchFamily="18" charset="0"/>
              </a:rPr>
              <a:t>последовательности частей суток</a:t>
            </a:r>
          </a:p>
          <a:p>
            <a:pPr marL="0" indent="0" algn="just">
              <a:lnSpc>
                <a:spcPct val="150000"/>
              </a:lnSpc>
            </a:pPr>
            <a:r>
              <a:rPr lang="ru-RU" altLang="ru-RU" sz="1800" b="1" smtClean="0">
                <a:solidFill>
                  <a:srgbClr val="00B0F0"/>
                </a:solidFill>
                <a:latin typeface="Times New Roman" pitchFamily="18" charset="0"/>
                <a:cs typeface="Times New Roman" pitchFamily="18" charset="0"/>
              </a:rPr>
              <a:t>скорости движения</a:t>
            </a:r>
          </a:p>
          <a:p>
            <a:pPr marL="0" indent="0" algn="just">
              <a:lnSpc>
                <a:spcPct val="150000"/>
              </a:lnSpc>
            </a:pPr>
            <a:r>
              <a:rPr lang="ru-RU" altLang="ru-RU" sz="1800" b="1" smtClean="0">
                <a:solidFill>
                  <a:srgbClr val="00B0F0"/>
                </a:solidFill>
                <a:latin typeface="Times New Roman" pitchFamily="18" charset="0"/>
                <a:cs typeface="Times New Roman" pitchFamily="18" charset="0"/>
              </a:rPr>
              <a:t>днях недели</a:t>
            </a:r>
          </a:p>
          <a:p>
            <a:pPr marL="0" indent="0" algn="just">
              <a:lnSpc>
                <a:spcPct val="150000"/>
              </a:lnSpc>
            </a:pPr>
            <a:r>
              <a:rPr lang="ru-RU" altLang="ru-RU" sz="1800" b="1" smtClean="0">
                <a:solidFill>
                  <a:srgbClr val="00B0F0"/>
                </a:solidFill>
                <a:latin typeface="Times New Roman" pitchFamily="18" charset="0"/>
                <a:cs typeface="Times New Roman" pitchFamily="18" charset="0"/>
              </a:rPr>
              <a:t>месяцах, сезонах</a:t>
            </a:r>
          </a:p>
          <a:p>
            <a:pPr marL="0" indent="0" algn="just">
              <a:lnSpc>
                <a:spcPct val="150000"/>
              </a:lnSpc>
            </a:pPr>
            <a:r>
              <a:rPr lang="ru-RU" altLang="ru-RU" sz="1800" b="1" smtClean="0">
                <a:solidFill>
                  <a:srgbClr val="00B0F0"/>
                </a:solidFill>
                <a:latin typeface="Times New Roman" pitchFamily="18" charset="0"/>
                <a:cs typeface="Times New Roman" pitchFamily="18" charset="0"/>
              </a:rPr>
              <a:t>возрасте</a:t>
            </a:r>
          </a:p>
          <a:p>
            <a:pPr marL="0" indent="0" algn="just">
              <a:lnSpc>
                <a:spcPct val="150000"/>
              </a:lnSpc>
            </a:pPr>
            <a:r>
              <a:rPr lang="ru-RU" altLang="ru-RU" sz="1800" b="1" smtClean="0">
                <a:solidFill>
                  <a:srgbClr val="00B0F0"/>
                </a:solidFill>
                <a:latin typeface="Times New Roman" pitchFamily="18" charset="0"/>
                <a:cs typeface="Times New Roman" pitchFamily="18" charset="0"/>
              </a:rPr>
              <a:t>длительности разных отрезков времени</a:t>
            </a:r>
          </a:p>
          <a:p>
            <a:pPr marL="0" indent="0" algn="just">
              <a:lnSpc>
                <a:spcPct val="150000"/>
              </a:lnSpc>
              <a:buFont typeface="Arial" charset="0"/>
              <a:buNone/>
            </a:pPr>
            <a:endParaRPr lang="ru-RU" altLang="ru-RU" sz="1800" b="1" smtClean="0">
              <a:solidFill>
                <a:srgbClr val="333333"/>
              </a:solidFill>
              <a:latin typeface="Times New Roman" pitchFamily="18" charset="0"/>
              <a:cs typeface="Times New Roman" pitchFamily="18" charset="0"/>
            </a:endParaRPr>
          </a:p>
          <a:p>
            <a:pPr marL="0" indent="0" algn="just">
              <a:lnSpc>
                <a:spcPct val="150000"/>
              </a:lnSpc>
            </a:pPr>
            <a:endParaRPr lang="ru-RU" altLang="ru-RU" sz="1800" b="1" smtClean="0">
              <a:solidFill>
                <a:srgbClr val="333333"/>
              </a:solidFill>
              <a:latin typeface="Times New Roman" pitchFamily="18" charset="0"/>
              <a:cs typeface="Times New Roman" pitchFamily="18" charset="0"/>
            </a:endParaRPr>
          </a:p>
          <a:p>
            <a:pPr marL="0" indent="0" algn="just">
              <a:lnSpc>
                <a:spcPct val="150000"/>
              </a:lnSpc>
            </a:pPr>
            <a:endParaRPr lang="ru-RU" altLang="ru-RU" sz="1800" b="1" smtClean="0">
              <a:latin typeface="Times New Roman" pitchFamily="18" charset="0"/>
              <a:ea typeface="Calibri" pitchFamily="34" charset="0"/>
              <a:cs typeface="Times New Roman" pitchFamily="18" charset="0"/>
            </a:endParaRPr>
          </a:p>
          <a:p>
            <a:pPr marL="0" indent="0"/>
            <a:endParaRPr lang="ru-RU" altLang="ru-RU" smtClean="0"/>
          </a:p>
        </p:txBody>
      </p:sp>
      <p:sp>
        <p:nvSpPr>
          <p:cNvPr id="6" name="Номер слайда 5"/>
          <p:cNvSpPr>
            <a:spLocks noGrp="1"/>
          </p:cNvSpPr>
          <p:nvPr>
            <p:ph type="sldNum" sz="quarter" idx="12"/>
          </p:nvPr>
        </p:nvSpPr>
        <p:spPr/>
        <p:txBody>
          <a:bodyPr/>
          <a:lstStyle/>
          <a:p>
            <a:pPr>
              <a:defRPr/>
            </a:pPr>
            <a:fld id="{031FBAE6-DEF0-4FFE-8752-853D1C99815D}" type="slidenum">
              <a:rPr lang="ru-RU" smtClean="0"/>
              <a:pPr>
                <a:defRPr/>
              </a:pPr>
              <a:t>11</a:t>
            </a:fld>
            <a:endParaRPr lang="ru-RU"/>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p:txBody>
          <a:bodyPr/>
          <a:lstStyle/>
          <a:p>
            <a:r>
              <a:rPr lang="ru-RU" altLang="ru-RU" sz="3200" b="1" smtClean="0">
                <a:solidFill>
                  <a:srgbClr val="0070C0"/>
                </a:solidFill>
                <a:latin typeface="Times New Roman" pitchFamily="18" charset="0"/>
                <a:cs typeface="Times New Roman" pitchFamily="18" charset="0"/>
              </a:rPr>
              <a:t>Дискуссия. Проблемные ситуации</a:t>
            </a:r>
            <a:endParaRPr lang="ru-RU" altLang="ru-RU" sz="3200" smtClean="0">
              <a:solidFill>
                <a:srgbClr val="0070C0"/>
              </a:solidFill>
            </a:endParaRPr>
          </a:p>
        </p:txBody>
      </p:sp>
      <p:sp>
        <p:nvSpPr>
          <p:cNvPr id="13315" name="Объект 2"/>
          <p:cNvSpPr>
            <a:spLocks noGrp="1"/>
          </p:cNvSpPr>
          <p:nvPr>
            <p:ph idx="1"/>
          </p:nvPr>
        </p:nvSpPr>
        <p:spPr>
          <a:xfrm>
            <a:off x="468313" y="1196975"/>
            <a:ext cx="8156575" cy="2016125"/>
          </a:xfrm>
        </p:spPr>
        <p:txBody>
          <a:bodyPr/>
          <a:lstStyle/>
          <a:p>
            <a:pPr marL="0" indent="0">
              <a:buFont typeface="Arial" charset="0"/>
              <a:buNone/>
            </a:pPr>
            <a:r>
              <a:rPr lang="ru-RU" altLang="ru-RU" sz="2400" smtClean="0">
                <a:solidFill>
                  <a:srgbClr val="00B0F0"/>
                </a:solidFill>
                <a:latin typeface="Times New Roman" pitchFamily="18" charset="0"/>
                <a:cs typeface="Times New Roman" pitchFamily="18" charset="0"/>
              </a:rPr>
              <a:t>В старшем дошкольном возрасте беседа может перерасти в дискуссию о различных категориях времени. В ней педагог побуждает детей высказывать собственные суждения, мысли, точку зрения на проблему.  Темы для обсуждения могут быть разные: «Сейчас», «Что было бы, если бы не было часов», «День рождения», «Взросление». </a:t>
            </a:r>
            <a:endParaRPr lang="ru-RU" altLang="ru-RU" sz="2400" smtClean="0">
              <a:solidFill>
                <a:srgbClr val="00B0F0"/>
              </a:solidFill>
            </a:endParaRPr>
          </a:p>
        </p:txBody>
      </p:sp>
      <p:sp>
        <p:nvSpPr>
          <p:cNvPr id="6" name="Номер слайда 5"/>
          <p:cNvSpPr>
            <a:spLocks noGrp="1"/>
          </p:cNvSpPr>
          <p:nvPr>
            <p:ph type="sldNum" sz="quarter" idx="12"/>
          </p:nvPr>
        </p:nvSpPr>
        <p:spPr/>
        <p:txBody>
          <a:bodyPr/>
          <a:lstStyle/>
          <a:p>
            <a:pPr>
              <a:defRPr/>
            </a:pPr>
            <a:fld id="{E3FC6FDC-3D69-4C4C-8C9B-FA312702AC04}" type="slidenum">
              <a:rPr lang="ru-RU" smtClean="0"/>
              <a:pPr>
                <a:defRPr/>
              </a:pPr>
              <a:t>12</a:t>
            </a:fld>
            <a:endParaRPr lang="ru-RU"/>
          </a:p>
        </p:txBody>
      </p:sp>
      <p:pic>
        <p:nvPicPr>
          <p:cNvPr id="13317" name="Picture 5"/>
          <p:cNvPicPr>
            <a:picLocks noChangeAspect="1" noChangeArrowheads="1"/>
          </p:cNvPicPr>
          <p:nvPr/>
        </p:nvPicPr>
        <p:blipFill>
          <a:blip r:embed="rId2" cstate="email">
            <a:extLst>
              <a:ext uri="{28A0092B-C50C-407E-A947-70E740481C1C}"/>
            </a:extLst>
          </a:blip>
          <a:srcRect/>
          <a:stretch>
            <a:fillRect/>
          </a:stretch>
        </p:blipFill>
        <p:spPr bwMode="auto">
          <a:xfrm>
            <a:off x="4055144" y="3717031"/>
            <a:ext cx="4405288" cy="3304109"/>
          </a:xfrm>
          <a:prstGeom prst="ellipse">
            <a:avLst/>
          </a:prstGeom>
          <a:ln>
            <a:noFill/>
          </a:ln>
          <a:effectLst>
            <a:softEdge rad="112500"/>
          </a:effectLst>
          <a:extLst>
            <a:ext uri="{909E8E84-426E-40DD-AFC4-6F175D3DCCD1}"/>
            <a:ext uri="{91240B29-F687-4F45-9708-019B960494DF}"/>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p:txBody>
          <a:bodyPr/>
          <a:lstStyle/>
          <a:p>
            <a:r>
              <a:rPr lang="ru-RU" altLang="ru-RU" sz="3200" b="1" smtClean="0">
                <a:solidFill>
                  <a:srgbClr val="0070C0"/>
                </a:solidFill>
                <a:latin typeface="Times New Roman" pitchFamily="18" charset="0"/>
                <a:cs typeface="Times New Roman" pitchFamily="18" charset="0"/>
              </a:rPr>
              <a:t/>
            </a:r>
            <a:br>
              <a:rPr lang="ru-RU" altLang="ru-RU" sz="3200" b="1" smtClean="0">
                <a:solidFill>
                  <a:srgbClr val="0070C0"/>
                </a:solidFill>
                <a:latin typeface="Times New Roman" pitchFamily="18" charset="0"/>
                <a:cs typeface="Times New Roman" pitchFamily="18" charset="0"/>
              </a:rPr>
            </a:br>
            <a:r>
              <a:rPr lang="ru-RU" altLang="ru-RU" sz="3200" b="1" smtClean="0">
                <a:solidFill>
                  <a:srgbClr val="0070C0"/>
                </a:solidFill>
                <a:latin typeface="Times New Roman" pitchFamily="18" charset="0"/>
                <a:cs typeface="Times New Roman" pitchFamily="18" charset="0"/>
              </a:rPr>
              <a:t>Рассматривание тематических картинок.</a:t>
            </a:r>
            <a:r>
              <a:rPr lang="ru-RU" altLang="ru-RU" sz="3200" smtClean="0">
                <a:solidFill>
                  <a:srgbClr val="0070C0"/>
                </a:solidFill>
                <a:ea typeface="Calibri" pitchFamily="34" charset="0"/>
                <a:cs typeface="Times New Roman" pitchFamily="18" charset="0"/>
              </a:rPr>
              <a:t/>
            </a:r>
            <a:br>
              <a:rPr lang="ru-RU" altLang="ru-RU" sz="3200" smtClean="0">
                <a:solidFill>
                  <a:srgbClr val="0070C0"/>
                </a:solidFill>
                <a:ea typeface="Calibri" pitchFamily="34" charset="0"/>
                <a:cs typeface="Times New Roman" pitchFamily="18" charset="0"/>
              </a:rPr>
            </a:br>
            <a:endParaRPr lang="ru-RU" altLang="ru-RU" smtClean="0"/>
          </a:p>
        </p:txBody>
      </p:sp>
      <p:sp>
        <p:nvSpPr>
          <p:cNvPr id="14339" name="Объект 2"/>
          <p:cNvSpPr>
            <a:spLocks noGrp="1"/>
          </p:cNvSpPr>
          <p:nvPr>
            <p:ph sz="half" idx="1"/>
          </p:nvPr>
        </p:nvSpPr>
        <p:spPr/>
        <p:txBody>
          <a:bodyPr/>
          <a:lstStyle/>
          <a:p>
            <a:pPr algn="just">
              <a:lnSpc>
                <a:spcPct val="150000"/>
              </a:lnSpc>
            </a:pPr>
            <a:r>
              <a:rPr lang="ru-RU" altLang="ru-RU" sz="1600" smtClean="0">
                <a:solidFill>
                  <a:srgbClr val="00B0F0"/>
                </a:solidFill>
                <a:latin typeface="Times New Roman" pitchFamily="18" charset="0"/>
                <a:cs typeface="Times New Roman" pitchFamily="18" charset="0"/>
              </a:rPr>
              <a:t>Картинки подбираются для ознакомления детей со временем. На них изображаются природные явления, действия детей и взрослых, характерные для того или иного отрезка времени. С большим интересом дети воспринимают картинки со сказочными персонажами и содержанием, сюжет которых разворачивается в строго определенных временных рамках: утром, днем, вечером, ночью, зимой, весной, летом, осенью.</a:t>
            </a:r>
            <a:endParaRPr lang="ru-RU" altLang="ru-RU" sz="1600" smtClean="0">
              <a:solidFill>
                <a:srgbClr val="00B0F0"/>
              </a:solidFill>
              <a:ea typeface="Calibri" pitchFamily="34" charset="0"/>
              <a:cs typeface="Times New Roman" pitchFamily="18" charset="0"/>
            </a:endParaRPr>
          </a:p>
          <a:p>
            <a:endParaRPr lang="ru-RU" altLang="ru-RU" smtClean="0"/>
          </a:p>
        </p:txBody>
      </p:sp>
      <p:sp>
        <p:nvSpPr>
          <p:cNvPr id="7" name="Номер слайда 6"/>
          <p:cNvSpPr>
            <a:spLocks noGrp="1"/>
          </p:cNvSpPr>
          <p:nvPr>
            <p:ph type="sldNum" sz="quarter" idx="12"/>
          </p:nvPr>
        </p:nvSpPr>
        <p:spPr/>
        <p:txBody>
          <a:bodyPr/>
          <a:lstStyle/>
          <a:p>
            <a:pPr>
              <a:defRPr/>
            </a:pPr>
            <a:fld id="{1C6AA8D6-02B6-4ACC-B395-CA8E70AFE242}" type="slidenum">
              <a:rPr lang="ru-RU" smtClean="0"/>
              <a:pPr>
                <a:defRPr/>
              </a:pPr>
              <a:t>13</a:t>
            </a:fld>
            <a:endParaRPr lang="ru-RU"/>
          </a:p>
        </p:txBody>
      </p:sp>
      <p:pic>
        <p:nvPicPr>
          <p:cNvPr id="49154" name="Picture 2"/>
          <p:cNvPicPr>
            <a:picLocks noGrp="1" noChangeAspect="1" noChangeArrowheads="1"/>
          </p:cNvPicPr>
          <p:nvPr>
            <p:ph sz="half" idx="2"/>
          </p:nvPr>
        </p:nvPicPr>
        <p:blipFill>
          <a:blip r:embed="rId2" cstate="email">
            <a:extLst>
              <a:ext uri="{28A0092B-C50C-407E-A947-70E740481C1C}"/>
            </a:extLst>
          </a:blip>
          <a:srcRect/>
          <a:stretch>
            <a:fillRect/>
          </a:stretch>
        </p:blipFill>
        <p:spPr>
          <a:xfrm>
            <a:off x="4648200" y="2348706"/>
            <a:ext cx="4038600" cy="3028950"/>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 uri="{91240B29-F687-4F45-9708-019B960494DF}"/>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r>
              <a:rPr lang="ru-RU" altLang="ru-RU" sz="3200" smtClean="0">
                <a:solidFill>
                  <a:srgbClr val="FF0000"/>
                </a:solidFill>
              </a:rPr>
              <a:t>Использование картин с изображением постоянных видов детской деятельности.</a:t>
            </a:r>
          </a:p>
        </p:txBody>
      </p:sp>
      <p:pic>
        <p:nvPicPr>
          <p:cNvPr id="7" name="Содержимое 6" descr="SAM_0565.JPG"/>
          <p:cNvPicPr>
            <a:picLocks noGrp="1" noChangeAspect="1"/>
          </p:cNvPicPr>
          <p:nvPr>
            <p:ph sz="half" idx="1"/>
          </p:nvPr>
        </p:nvPicPr>
        <p:blipFill>
          <a:blip r:embed="rId2" cstate="email"/>
          <a:stretch>
            <a:fillRect/>
          </a:stretch>
        </p:blipFill>
        <p:spPr>
          <a:xfrm>
            <a:off x="1071563" y="1571625"/>
            <a:ext cx="3276600" cy="2184400"/>
          </a:xfrm>
          <a:prstGeom prst="roundRect">
            <a:avLst>
              <a:gd name="adj" fmla="val 8594"/>
            </a:avLst>
          </a:prstGeom>
          <a:solidFill>
            <a:srgbClr val="FFFFFF">
              <a:shade val="85000"/>
            </a:srgbClr>
          </a:solidFill>
          <a:effectLst>
            <a:reflection blurRad="12700" stA="38000" endPos="28000" dist="5000" dir="5400000" sy="-100000" algn="bl" rotWithShape="0"/>
          </a:effectLst>
        </p:spPr>
      </p:pic>
      <p:pic>
        <p:nvPicPr>
          <p:cNvPr id="8" name="Содержимое 7" descr="SAM_0566.JPG"/>
          <p:cNvPicPr>
            <a:picLocks noGrp="1" noChangeAspect="1"/>
          </p:cNvPicPr>
          <p:nvPr>
            <p:ph sz="half" idx="2"/>
          </p:nvPr>
        </p:nvPicPr>
        <p:blipFill>
          <a:blip r:embed="rId3" cstate="email"/>
          <a:stretch>
            <a:fillRect/>
          </a:stretch>
        </p:blipFill>
        <p:spPr>
          <a:xfrm>
            <a:off x="5143500" y="1571625"/>
            <a:ext cx="3203575" cy="2136775"/>
          </a:xfrm>
          <a:prstGeom prst="roundRect">
            <a:avLst>
              <a:gd name="adj" fmla="val 8594"/>
            </a:avLst>
          </a:prstGeom>
          <a:solidFill>
            <a:srgbClr val="FFFFFF">
              <a:shade val="85000"/>
            </a:srgbClr>
          </a:solidFill>
          <a:effectLst>
            <a:reflection blurRad="12700" stA="38000" endPos="28000" dist="5000" dir="5400000" sy="-100000" algn="bl" rotWithShape="0"/>
          </a:effectLst>
        </p:spPr>
      </p:pic>
      <p:pic>
        <p:nvPicPr>
          <p:cNvPr id="9" name="Рисунок 8" descr="SAM_0675.JPG"/>
          <p:cNvPicPr>
            <a:picLocks noChangeAspect="1"/>
          </p:cNvPicPr>
          <p:nvPr/>
        </p:nvPicPr>
        <p:blipFill>
          <a:blip r:embed="rId4" cstate="email"/>
          <a:stretch>
            <a:fillRect/>
          </a:stretch>
        </p:blipFill>
        <p:spPr>
          <a:xfrm>
            <a:off x="5072063" y="4071938"/>
            <a:ext cx="3311525" cy="22082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Рисунок 9" descr="SAM_0676.JPG"/>
          <p:cNvPicPr>
            <a:picLocks noChangeAspect="1"/>
          </p:cNvPicPr>
          <p:nvPr/>
        </p:nvPicPr>
        <p:blipFill>
          <a:blip r:embed="rId5" cstate="email"/>
          <a:stretch>
            <a:fillRect/>
          </a:stretch>
        </p:blipFill>
        <p:spPr>
          <a:xfrm>
            <a:off x="1071563" y="4071938"/>
            <a:ext cx="3311525" cy="22082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E:\фото для опыта работы\0057-057-A.I.Kuindzhi-Lunnaja-noch-na-Dnepre.jpg"/>
          <p:cNvPicPr>
            <a:picLocks noChangeAspect="1" noChangeArrowheads="1"/>
          </p:cNvPicPr>
          <p:nvPr/>
        </p:nvPicPr>
        <p:blipFill>
          <a:blip r:embed="rId2"/>
          <a:srcRect/>
          <a:stretch>
            <a:fillRect/>
          </a:stretch>
        </p:blipFill>
        <p:spPr bwMode="auto">
          <a:xfrm>
            <a:off x="4643438" y="3860800"/>
            <a:ext cx="4356100" cy="2908300"/>
          </a:xfrm>
          <a:prstGeom prst="rect">
            <a:avLst/>
          </a:prstGeom>
          <a:noFill/>
          <a:ln w="9525">
            <a:noFill/>
            <a:miter lim="800000"/>
            <a:headEnd/>
            <a:tailEnd/>
          </a:ln>
        </p:spPr>
      </p:pic>
      <p:sp>
        <p:nvSpPr>
          <p:cNvPr id="6" name="Прямоугольник 5"/>
          <p:cNvSpPr/>
          <p:nvPr/>
        </p:nvSpPr>
        <p:spPr>
          <a:xfrm>
            <a:off x="1971544" y="44624"/>
            <a:ext cx="5964390" cy="646331"/>
          </a:xfrm>
          <a:prstGeom prst="rect">
            <a:avLst/>
          </a:prstGeom>
        </p:spPr>
        <p:txBody>
          <a:bodyPr wrap="none">
            <a:spAutoFit/>
          </a:bodyPr>
          <a:lstStyle/>
          <a:p>
            <a:pPr algn="ctr">
              <a:defRPr/>
            </a:pPr>
            <a:r>
              <a:rPr lang="ru-RU" sz="3600" b="1" cap="all" dirty="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rPr>
              <a:t>Пейзажи художников</a:t>
            </a:r>
          </a:p>
        </p:txBody>
      </p:sp>
      <p:pic>
        <p:nvPicPr>
          <p:cNvPr id="16388" name="Picture 1" descr="C:\Users\1\Desktop\маме\презентация опыт работы\картинки\5573.jpg"/>
          <p:cNvPicPr>
            <a:picLocks noChangeAspect="1" noChangeArrowheads="1"/>
          </p:cNvPicPr>
          <p:nvPr/>
        </p:nvPicPr>
        <p:blipFill>
          <a:blip r:embed="rId3"/>
          <a:srcRect/>
          <a:stretch>
            <a:fillRect/>
          </a:stretch>
        </p:blipFill>
        <p:spPr bwMode="auto">
          <a:xfrm>
            <a:off x="96838" y="765175"/>
            <a:ext cx="4330700" cy="3024188"/>
          </a:xfrm>
          <a:prstGeom prst="rect">
            <a:avLst/>
          </a:prstGeom>
          <a:noFill/>
          <a:ln w="9525">
            <a:noFill/>
            <a:miter lim="800000"/>
            <a:headEnd/>
            <a:tailEnd/>
          </a:ln>
        </p:spPr>
      </p:pic>
      <p:pic>
        <p:nvPicPr>
          <p:cNvPr id="16389" name="Picture 2" descr="C:\Users\1\Desktop\маме\презентация опыт работы\картинки\809.jpg"/>
          <p:cNvPicPr>
            <a:picLocks noChangeAspect="1" noChangeArrowheads="1"/>
          </p:cNvPicPr>
          <p:nvPr/>
        </p:nvPicPr>
        <p:blipFill>
          <a:blip r:embed="rId4"/>
          <a:srcRect/>
          <a:stretch>
            <a:fillRect/>
          </a:stretch>
        </p:blipFill>
        <p:spPr bwMode="auto">
          <a:xfrm>
            <a:off x="4643438" y="757238"/>
            <a:ext cx="4321175" cy="3032125"/>
          </a:xfrm>
          <a:prstGeom prst="rect">
            <a:avLst/>
          </a:prstGeom>
          <a:noFill/>
          <a:ln w="9525">
            <a:noFill/>
            <a:miter lim="800000"/>
            <a:headEnd/>
            <a:tailEnd/>
          </a:ln>
        </p:spPr>
      </p:pic>
      <p:pic>
        <p:nvPicPr>
          <p:cNvPr id="16390" name="Picture 3" descr="C:\Users\1\Desktop\маме\презентация опыт работы\картинки\6661four2062.jpg"/>
          <p:cNvPicPr>
            <a:picLocks noChangeAspect="1" noChangeArrowheads="1"/>
          </p:cNvPicPr>
          <p:nvPr/>
        </p:nvPicPr>
        <p:blipFill>
          <a:blip r:embed="rId5"/>
          <a:srcRect/>
          <a:stretch>
            <a:fillRect/>
          </a:stretch>
        </p:blipFill>
        <p:spPr bwMode="auto">
          <a:xfrm>
            <a:off x="107950" y="3860800"/>
            <a:ext cx="4319588" cy="2878138"/>
          </a:xfrm>
          <a:prstGeom prst="rect">
            <a:avLst/>
          </a:prstGeom>
          <a:noFill/>
          <a:ln w="9525">
            <a:noFill/>
            <a:miter lim="800000"/>
            <a:headEnd/>
            <a:tailEnd/>
          </a:ln>
        </p:spPr>
      </p:pic>
      <p:sp>
        <p:nvSpPr>
          <p:cNvPr id="16391" name="Прямоугольник 10"/>
          <p:cNvSpPr>
            <a:spLocks noChangeArrowheads="1"/>
          </p:cNvSpPr>
          <p:nvPr/>
        </p:nvSpPr>
        <p:spPr bwMode="auto">
          <a:xfrm>
            <a:off x="684213" y="3500438"/>
            <a:ext cx="3478212" cy="339725"/>
          </a:xfrm>
          <a:prstGeom prst="rect">
            <a:avLst/>
          </a:prstGeom>
          <a:noFill/>
          <a:ln w="9525">
            <a:noFill/>
            <a:miter lim="800000"/>
            <a:headEnd/>
            <a:tailEnd/>
          </a:ln>
        </p:spPr>
        <p:txBody>
          <a:bodyPr wrap="none">
            <a:spAutoFit/>
          </a:bodyPr>
          <a:lstStyle/>
          <a:p>
            <a:r>
              <a:rPr lang="ru-RU" altLang="ru-RU" sz="1600">
                <a:solidFill>
                  <a:schemeClr val="bg1"/>
                </a:solidFill>
              </a:rPr>
              <a:t>И.И. Шишкин «Утро в сосновом лесу»</a:t>
            </a:r>
          </a:p>
        </p:txBody>
      </p:sp>
      <p:sp>
        <p:nvSpPr>
          <p:cNvPr id="16392" name="Прямоугольник 11"/>
          <p:cNvSpPr>
            <a:spLocks noChangeArrowheads="1"/>
          </p:cNvSpPr>
          <p:nvPr/>
        </p:nvSpPr>
        <p:spPr bwMode="auto">
          <a:xfrm>
            <a:off x="5508625" y="3522663"/>
            <a:ext cx="2363788" cy="338137"/>
          </a:xfrm>
          <a:prstGeom prst="rect">
            <a:avLst/>
          </a:prstGeom>
          <a:noFill/>
          <a:ln w="9525">
            <a:noFill/>
            <a:miter lim="800000"/>
            <a:headEnd/>
            <a:tailEnd/>
          </a:ln>
        </p:spPr>
        <p:txBody>
          <a:bodyPr wrap="none">
            <a:spAutoFit/>
          </a:bodyPr>
          <a:lstStyle/>
          <a:p>
            <a:r>
              <a:rPr lang="ru-RU" altLang="ru-RU" sz="1600">
                <a:solidFill>
                  <a:schemeClr val="bg1"/>
                </a:solidFill>
              </a:rPr>
              <a:t>И.И. Шишкин «Полдень»</a:t>
            </a:r>
          </a:p>
        </p:txBody>
      </p:sp>
      <p:sp>
        <p:nvSpPr>
          <p:cNvPr id="16393" name="Прямоугольник 12"/>
          <p:cNvSpPr>
            <a:spLocks noChangeArrowheads="1"/>
          </p:cNvSpPr>
          <p:nvPr/>
        </p:nvSpPr>
        <p:spPr bwMode="auto">
          <a:xfrm>
            <a:off x="900113" y="6453188"/>
            <a:ext cx="2917825" cy="338137"/>
          </a:xfrm>
          <a:prstGeom prst="rect">
            <a:avLst/>
          </a:prstGeom>
          <a:noFill/>
          <a:ln w="9525">
            <a:noFill/>
            <a:miter lim="800000"/>
            <a:headEnd/>
            <a:tailEnd/>
          </a:ln>
        </p:spPr>
        <p:txBody>
          <a:bodyPr wrap="none">
            <a:spAutoFit/>
          </a:bodyPr>
          <a:lstStyle/>
          <a:p>
            <a:r>
              <a:rPr lang="ru-RU" altLang="ru-RU" sz="1600">
                <a:solidFill>
                  <a:schemeClr val="bg1"/>
                </a:solidFill>
              </a:rPr>
              <a:t>А.И . Куинджи «Эффект заката»</a:t>
            </a:r>
          </a:p>
        </p:txBody>
      </p:sp>
      <p:sp>
        <p:nvSpPr>
          <p:cNvPr id="16394" name="Прямоугольник 13"/>
          <p:cNvSpPr>
            <a:spLocks noChangeArrowheads="1"/>
          </p:cNvSpPr>
          <p:nvPr/>
        </p:nvSpPr>
        <p:spPr bwMode="auto">
          <a:xfrm>
            <a:off x="4859338" y="6453188"/>
            <a:ext cx="3724275" cy="338137"/>
          </a:xfrm>
          <a:prstGeom prst="rect">
            <a:avLst/>
          </a:prstGeom>
          <a:noFill/>
          <a:ln w="9525">
            <a:noFill/>
            <a:miter lim="800000"/>
            <a:headEnd/>
            <a:tailEnd/>
          </a:ln>
        </p:spPr>
        <p:txBody>
          <a:bodyPr wrap="none">
            <a:spAutoFit/>
          </a:bodyPr>
          <a:lstStyle/>
          <a:p>
            <a:r>
              <a:rPr lang="ru-RU" altLang="ru-RU" sz="1600">
                <a:solidFill>
                  <a:schemeClr val="bg1"/>
                </a:solidFill>
              </a:rPr>
              <a:t>А.И . Куинджи «Лунная ночь на Днепре»</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p:txBody>
          <a:bodyPr/>
          <a:lstStyle/>
          <a:p>
            <a:r>
              <a:rPr lang="ru-RU" altLang="ru-RU" b="1" smtClean="0">
                <a:solidFill>
                  <a:srgbClr val="0070C0"/>
                </a:solidFill>
              </a:rPr>
              <a:t/>
            </a:r>
            <a:br>
              <a:rPr lang="ru-RU" altLang="ru-RU" b="1" smtClean="0">
                <a:solidFill>
                  <a:srgbClr val="0070C0"/>
                </a:solidFill>
              </a:rPr>
            </a:br>
            <a:r>
              <a:rPr lang="ru-RU" altLang="ru-RU" b="1" smtClean="0">
                <a:solidFill>
                  <a:srgbClr val="0070C0"/>
                </a:solidFill>
              </a:rPr>
              <a:t>Словесные и  дидактические игры.</a:t>
            </a:r>
            <a:r>
              <a:rPr lang="ru-RU" altLang="ru-RU" smtClean="0">
                <a:solidFill>
                  <a:srgbClr val="0070C0"/>
                </a:solidFill>
              </a:rPr>
              <a:t/>
            </a:r>
            <a:br>
              <a:rPr lang="ru-RU" altLang="ru-RU" smtClean="0">
                <a:solidFill>
                  <a:srgbClr val="0070C0"/>
                </a:solidFill>
              </a:rPr>
            </a:br>
            <a:endParaRPr lang="ru-RU" altLang="ru-RU" smtClean="0">
              <a:solidFill>
                <a:srgbClr val="0070C0"/>
              </a:solidFill>
            </a:endParaRPr>
          </a:p>
        </p:txBody>
      </p:sp>
      <p:sp>
        <p:nvSpPr>
          <p:cNvPr id="17411" name="Объект 2"/>
          <p:cNvSpPr>
            <a:spLocks noGrp="1"/>
          </p:cNvSpPr>
          <p:nvPr>
            <p:ph idx="1"/>
          </p:nvPr>
        </p:nvSpPr>
        <p:spPr>
          <a:xfrm>
            <a:off x="323850" y="1341438"/>
            <a:ext cx="8362950" cy="4784725"/>
          </a:xfrm>
        </p:spPr>
        <p:txBody>
          <a:bodyPr/>
          <a:lstStyle/>
          <a:p>
            <a:endParaRPr lang="ru-RU" altLang="ru-RU" sz="1800" smtClean="0">
              <a:latin typeface="Times New Roman" pitchFamily="18" charset="0"/>
              <a:cs typeface="Times New Roman" pitchFamily="18" charset="0"/>
            </a:endParaRPr>
          </a:p>
          <a:p>
            <a:r>
              <a:rPr lang="ru-RU" altLang="ru-RU" sz="1800" smtClean="0">
                <a:solidFill>
                  <a:srgbClr val="00B0F0"/>
                </a:solidFill>
                <a:latin typeface="Times New Roman" pitchFamily="18" charset="0"/>
                <a:cs typeface="Times New Roman" pitchFamily="18" charset="0"/>
              </a:rPr>
              <a:t>В назывании детьми пропущенного слова и (или) окончания предложения («Мы завтракаем утром, а обедаем …», «Мы пойдем в парк..», «Мы возвращаемся домой из детского сада …», «Солнышко светит днем, а луна …»).</a:t>
            </a:r>
          </a:p>
          <a:p>
            <a:endParaRPr lang="ru-RU" altLang="ru-RU" smtClean="0"/>
          </a:p>
        </p:txBody>
      </p:sp>
      <p:sp>
        <p:nvSpPr>
          <p:cNvPr id="4" name="Дата 3"/>
          <p:cNvSpPr>
            <a:spLocks noGrp="1"/>
          </p:cNvSpPr>
          <p:nvPr>
            <p:ph type="dt" sz="quarter" idx="10"/>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7786669C-F9C9-4215-87AC-D169838B283B}" type="slidenum">
              <a:rPr lang="ru-RU" smtClean="0"/>
              <a:pPr>
                <a:defRPr/>
              </a:pPr>
              <a:t>16</a:t>
            </a:fld>
            <a:endParaRPr lang="ru-RU"/>
          </a:p>
        </p:txBody>
      </p:sp>
      <p:pic>
        <p:nvPicPr>
          <p:cNvPr id="17414" name="Picture 6"/>
          <p:cNvPicPr>
            <a:picLocks noChangeAspect="1" noChangeArrowheads="1"/>
          </p:cNvPicPr>
          <p:nvPr/>
        </p:nvPicPr>
        <p:blipFill>
          <a:blip r:embed="rId2" cstate="email">
            <a:extLst>
              <a:ext uri="{28A0092B-C50C-407E-A947-70E740481C1C}"/>
            </a:extLst>
          </a:blip>
          <a:srcRect/>
          <a:stretch>
            <a:fillRect/>
          </a:stretch>
        </p:blipFill>
        <p:spPr bwMode="auto">
          <a:xfrm>
            <a:off x="4584746" y="2780928"/>
            <a:ext cx="4272884" cy="35283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ext uri="{91240B29-F687-4F45-9708-019B960494DF}"/>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pPr>
              <a:lnSpc>
                <a:spcPct val="150000"/>
              </a:lnSpc>
            </a:pPr>
            <a:r>
              <a:rPr lang="ru-RU" altLang="ru-RU" b="1" smtClean="0">
                <a:solidFill>
                  <a:srgbClr val="0070C0"/>
                </a:solidFill>
                <a:latin typeface="Times New Roman" pitchFamily="18" charset="0"/>
                <a:cs typeface="Times New Roman" pitchFamily="18" charset="0"/>
              </a:rPr>
              <a:t/>
            </a:r>
            <a:br>
              <a:rPr lang="ru-RU" altLang="ru-RU" b="1" smtClean="0">
                <a:solidFill>
                  <a:srgbClr val="0070C0"/>
                </a:solidFill>
                <a:latin typeface="Times New Roman" pitchFamily="18" charset="0"/>
                <a:cs typeface="Times New Roman" pitchFamily="18" charset="0"/>
              </a:rPr>
            </a:br>
            <a:r>
              <a:rPr lang="ru-RU" altLang="ru-RU" b="1" smtClean="0">
                <a:solidFill>
                  <a:srgbClr val="0070C0"/>
                </a:solidFill>
                <a:latin typeface="Times New Roman" pitchFamily="18" charset="0"/>
                <a:cs typeface="Times New Roman" pitchFamily="18" charset="0"/>
              </a:rPr>
              <a:t>Подвижные игры.</a:t>
            </a:r>
            <a:r>
              <a:rPr lang="ru-RU" altLang="ru-RU" sz="3600" smtClean="0">
                <a:solidFill>
                  <a:srgbClr val="0070C0"/>
                </a:solidFill>
                <a:ea typeface="Calibri" pitchFamily="34" charset="0"/>
                <a:cs typeface="Times New Roman" pitchFamily="18" charset="0"/>
              </a:rPr>
              <a:t/>
            </a:r>
            <a:br>
              <a:rPr lang="ru-RU" altLang="ru-RU" sz="3600" smtClean="0">
                <a:solidFill>
                  <a:srgbClr val="0070C0"/>
                </a:solidFill>
                <a:ea typeface="Calibri" pitchFamily="34" charset="0"/>
                <a:cs typeface="Times New Roman" pitchFamily="18" charset="0"/>
              </a:rPr>
            </a:br>
            <a:endParaRPr lang="ru-RU" altLang="ru-RU" smtClean="0">
              <a:solidFill>
                <a:srgbClr val="0070C0"/>
              </a:solidFill>
            </a:endParaRPr>
          </a:p>
        </p:txBody>
      </p:sp>
      <p:sp>
        <p:nvSpPr>
          <p:cNvPr id="18435" name="Объект 2"/>
          <p:cNvSpPr>
            <a:spLocks noGrp="1"/>
          </p:cNvSpPr>
          <p:nvPr>
            <p:ph idx="1"/>
          </p:nvPr>
        </p:nvSpPr>
        <p:spPr/>
        <p:txBody>
          <a:bodyPr/>
          <a:lstStyle/>
          <a:p>
            <a:pPr algn="just">
              <a:lnSpc>
                <a:spcPct val="150000"/>
              </a:lnSpc>
            </a:pPr>
            <a:r>
              <a:rPr lang="ru-RU" altLang="ru-RU" sz="2400" smtClean="0">
                <a:solidFill>
                  <a:srgbClr val="00B0F0"/>
                </a:solidFill>
                <a:latin typeface="Times New Roman" pitchFamily="18" charset="0"/>
                <a:cs typeface="Times New Roman" pitchFamily="18" charset="0"/>
              </a:rPr>
              <a:t>В подвижных играх слова - названия частей суток, дней недели, месяцев, сезонов могут служить сигналом для выполнения определенных действий или движений. В качестве такого же сигнала могут использоваться малые формы фольклора и короткие поэтические четверостишия, в строках которых включаются слова «день», «ночь», «утро», «вечер» и другие временные категории.</a:t>
            </a:r>
            <a:endParaRPr lang="ru-RU" altLang="ru-RU" sz="2400" smtClean="0">
              <a:solidFill>
                <a:srgbClr val="00B0F0"/>
              </a:solidFill>
              <a:ea typeface="Calibri" pitchFamily="34" charset="0"/>
              <a:cs typeface="Times New Roman" pitchFamily="18" charset="0"/>
            </a:endParaRPr>
          </a:p>
          <a:p>
            <a:endParaRPr lang="ru-RU" altLang="ru-RU" smtClean="0">
              <a:solidFill>
                <a:srgbClr val="00B0F0"/>
              </a:solidFill>
            </a:endParaRPr>
          </a:p>
        </p:txBody>
      </p:sp>
      <p:sp>
        <p:nvSpPr>
          <p:cNvPr id="4" name="Дата 3"/>
          <p:cNvSpPr>
            <a:spLocks noGrp="1"/>
          </p:cNvSpPr>
          <p:nvPr>
            <p:ph type="dt" sz="quarter" idx="10"/>
          </p:nvPr>
        </p:nvSpPr>
        <p:spPr/>
        <p:txBody>
          <a:bodyPr/>
          <a:lstStyle/>
          <a:p>
            <a:pPr>
              <a:defRPr/>
            </a:pPr>
            <a:endParaRPr lang="ru-RU"/>
          </a:p>
        </p:txBody>
      </p:sp>
      <p:sp>
        <p:nvSpPr>
          <p:cNvPr id="18437" name="Нижний колонтитул 4"/>
          <p:cNvSpPr>
            <a:spLocks noGrp="1"/>
          </p:cNvSpPr>
          <p:nvPr>
            <p:ph type="ftr" sz="quarter" idx="11"/>
          </p:nvPr>
        </p:nvSpPr>
        <p:spPr bwMode="auto">
          <a:noFill/>
          <a:ln>
            <a:miter lim="800000"/>
            <a:headEnd/>
            <a:tailEnd/>
          </a:ln>
        </p:spPr>
        <p:txBody>
          <a:bodyPr/>
          <a:lstStyle/>
          <a:p>
            <a:r>
              <a:rPr lang="en-US" altLang="ru-RU" smtClean="0"/>
              <a:t>http://aida.ucoz.ru</a:t>
            </a:r>
            <a:endParaRPr lang="ru-RU" altLang="ru-RU" smtClean="0"/>
          </a:p>
        </p:txBody>
      </p:sp>
      <p:sp>
        <p:nvSpPr>
          <p:cNvPr id="6" name="Номер слайда 5"/>
          <p:cNvSpPr>
            <a:spLocks noGrp="1"/>
          </p:cNvSpPr>
          <p:nvPr>
            <p:ph type="sldNum" sz="quarter" idx="12"/>
          </p:nvPr>
        </p:nvSpPr>
        <p:spPr/>
        <p:txBody>
          <a:bodyPr/>
          <a:lstStyle/>
          <a:p>
            <a:pPr>
              <a:defRPr/>
            </a:pPr>
            <a:fld id="{B865A2B5-EF3A-4514-ACAB-E55BBBACA367}" type="slidenum">
              <a:rPr lang="ru-RU" smtClean="0"/>
              <a:pPr>
                <a:defRPr/>
              </a:pPr>
              <a:t>17</a:t>
            </a:fld>
            <a:endParaRPr lang="ru-RU"/>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468313" y="260350"/>
            <a:ext cx="8229600" cy="1143000"/>
          </a:xfrm>
        </p:spPr>
        <p:txBody>
          <a:bodyPr/>
          <a:lstStyle/>
          <a:p>
            <a:r>
              <a:rPr lang="ru-RU" altLang="ru-RU" smtClean="0">
                <a:solidFill>
                  <a:srgbClr val="0070C0"/>
                </a:solidFill>
              </a:rPr>
              <a:t>Игры-инсценировки</a:t>
            </a:r>
          </a:p>
        </p:txBody>
      </p:sp>
      <p:sp>
        <p:nvSpPr>
          <p:cNvPr id="19459" name="Объект 2"/>
          <p:cNvSpPr>
            <a:spLocks noGrp="1"/>
          </p:cNvSpPr>
          <p:nvPr>
            <p:ph idx="1"/>
          </p:nvPr>
        </p:nvSpPr>
        <p:spPr/>
        <p:txBody>
          <a:bodyPr/>
          <a:lstStyle/>
          <a:p>
            <a:pPr algn="just">
              <a:lnSpc>
                <a:spcPct val="150000"/>
              </a:lnSpc>
            </a:pPr>
            <a:r>
              <a:rPr lang="ru-RU" altLang="ru-RU" sz="2000" smtClean="0">
                <a:solidFill>
                  <a:srgbClr val="00B0F0"/>
                </a:solidFill>
                <a:latin typeface="Times New Roman" pitchFamily="18" charset="0"/>
                <a:cs typeface="Times New Roman" pitchFamily="18" charset="0"/>
              </a:rPr>
              <a:t>Познавательные ситуации можно создавать и в играх – инсценировках. В них с помощью куклы воспроизводятся действия, на основе которых дети должны угадать, о каком времени идет речь. Кукла встает с постели, одевается, причесывается – утро, играет с мячом, ловит сачком бабочку, обедает – день, раздевается перед сном – вечер. Дети могут выполнять роли дней недели, месяцев, часов в играх: «Неделя, стройся», «Найди соседей», «Найди свой день», «День и ночь».</a:t>
            </a:r>
            <a:endParaRPr lang="ru-RU" altLang="ru-RU" sz="2000" smtClean="0">
              <a:solidFill>
                <a:srgbClr val="00B0F0"/>
              </a:solidFill>
              <a:ea typeface="Calibri" pitchFamily="34" charset="0"/>
              <a:cs typeface="Times New Roman" pitchFamily="18" charset="0"/>
            </a:endParaRPr>
          </a:p>
          <a:p>
            <a:endParaRPr lang="ru-RU" altLang="ru-RU" smtClean="0"/>
          </a:p>
        </p:txBody>
      </p:sp>
      <p:sp>
        <p:nvSpPr>
          <p:cNvPr id="4" name="Дата 3"/>
          <p:cNvSpPr>
            <a:spLocks noGrp="1"/>
          </p:cNvSpPr>
          <p:nvPr>
            <p:ph type="dt" sz="quarter" idx="10"/>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AAED9A6C-BE6E-4AE4-A03C-B5DB6506B685}" type="slidenum">
              <a:rPr lang="ru-RU" smtClean="0"/>
              <a:pPr>
                <a:defRPr/>
              </a:pPr>
              <a:t>18</a:t>
            </a:fld>
            <a:endParaRPr lang="ru-RU"/>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p:txBody>
          <a:bodyPr/>
          <a:lstStyle/>
          <a:p>
            <a:r>
              <a:rPr lang="ru-RU" altLang="ru-RU" b="1" smtClean="0"/>
              <a:t/>
            </a:r>
            <a:br>
              <a:rPr lang="ru-RU" altLang="ru-RU" b="1" smtClean="0"/>
            </a:br>
            <a:r>
              <a:rPr lang="ru-RU" altLang="ru-RU" b="1" smtClean="0">
                <a:solidFill>
                  <a:srgbClr val="0070C0"/>
                </a:solidFill>
              </a:rPr>
              <a:t>Чтение художественных произведений и рассказывание.</a:t>
            </a:r>
            <a:r>
              <a:rPr lang="ru-RU" altLang="ru-RU" smtClean="0">
                <a:solidFill>
                  <a:srgbClr val="0070C0"/>
                </a:solidFill>
              </a:rPr>
              <a:t/>
            </a:r>
            <a:br>
              <a:rPr lang="ru-RU" altLang="ru-RU" smtClean="0">
                <a:solidFill>
                  <a:srgbClr val="0070C0"/>
                </a:solidFill>
              </a:rPr>
            </a:br>
            <a:endParaRPr lang="ru-RU" altLang="ru-RU" smtClean="0">
              <a:solidFill>
                <a:srgbClr val="0070C0"/>
              </a:solidFill>
            </a:endParaRPr>
          </a:p>
        </p:txBody>
      </p:sp>
      <p:sp>
        <p:nvSpPr>
          <p:cNvPr id="20483" name="Объект 2"/>
          <p:cNvSpPr>
            <a:spLocks noGrp="1"/>
          </p:cNvSpPr>
          <p:nvPr>
            <p:ph idx="1"/>
          </p:nvPr>
        </p:nvSpPr>
        <p:spPr/>
        <p:txBody>
          <a:bodyPr/>
          <a:lstStyle/>
          <a:p>
            <a:pPr algn="just">
              <a:lnSpc>
                <a:spcPct val="150000"/>
              </a:lnSpc>
            </a:pPr>
            <a:r>
              <a:rPr lang="ru-RU" altLang="ru-RU" sz="2000" smtClean="0">
                <a:solidFill>
                  <a:srgbClr val="00B0F0"/>
                </a:solidFill>
                <a:latin typeface="Times New Roman" pitchFamily="18" charset="0"/>
                <a:cs typeface="Times New Roman" pitchFamily="18" charset="0"/>
              </a:rPr>
              <a:t>Для закрепления знаний о частях суток и временах года используются небольшие рассказы, сказки, стихотворения и малые формы фольклора: загадки, пословицы, поговорки, потешки. В них в условной образной форме изображено время действия, течение времени, изменение времени. Оно стимулирует познавательную деятельность, развивает способность к самостоятельному мышлению, учит рассуждать.</a:t>
            </a:r>
            <a:endParaRPr lang="ru-RU" altLang="ru-RU" sz="2000" smtClean="0">
              <a:solidFill>
                <a:srgbClr val="00B0F0"/>
              </a:solidFill>
              <a:ea typeface="Calibri" pitchFamily="34" charset="0"/>
              <a:cs typeface="Times New Roman" pitchFamily="18" charset="0"/>
            </a:endParaRPr>
          </a:p>
          <a:p>
            <a:endParaRPr lang="ru-RU" altLang="ru-RU" smtClean="0"/>
          </a:p>
        </p:txBody>
      </p:sp>
      <p:sp>
        <p:nvSpPr>
          <p:cNvPr id="4" name="Дата 3"/>
          <p:cNvSpPr>
            <a:spLocks noGrp="1"/>
          </p:cNvSpPr>
          <p:nvPr>
            <p:ph type="dt" sz="quarter" idx="10"/>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8D73B967-2EAD-4B69-BFC6-8114CCC59A60}" type="slidenum">
              <a:rPr lang="ru-RU" smtClean="0"/>
              <a:pPr>
                <a:defRPr/>
              </a:pPr>
              <a:t>19</a:t>
            </a:fld>
            <a:endParaRPr lang="ru-RU"/>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8313" y="6350"/>
            <a:ext cx="8229600" cy="1838325"/>
          </a:xfrm>
        </p:spPr>
        <p:txBody>
          <a:bodyPr>
            <a:normAutofit fontScale="90000"/>
          </a:bodyPr>
          <a:lstStyle/>
          <a:p>
            <a:pPr>
              <a:lnSpc>
                <a:spcPct val="115000"/>
              </a:lnSpc>
              <a:defRPr/>
            </a:pPr>
            <a:r>
              <a:rPr lang="ru-RU" altLang="ru-RU" sz="2500" dirty="0" smtClean="0">
                <a:solidFill>
                  <a:srgbClr val="0070C0"/>
                </a:solidFill>
              </a:rPr>
              <a:t>     </a:t>
            </a:r>
            <a:br>
              <a:rPr lang="ru-RU" altLang="ru-RU" sz="2500" dirty="0" smtClean="0">
                <a:solidFill>
                  <a:srgbClr val="0070C0"/>
                </a:solidFill>
              </a:rPr>
            </a:br>
            <a:r>
              <a:rPr lang="ru-RU" altLang="ru-RU" sz="2500" dirty="0" smtClean="0">
                <a:solidFill>
                  <a:srgbClr val="0070C0"/>
                </a:solidFill>
              </a:rPr>
              <a:t/>
            </a:r>
            <a:br>
              <a:rPr lang="ru-RU" altLang="ru-RU" sz="2500" dirty="0" smtClean="0">
                <a:solidFill>
                  <a:srgbClr val="0070C0"/>
                </a:solidFill>
              </a:rPr>
            </a:br>
            <a:r>
              <a:rPr lang="ru-RU" altLang="ru-RU" sz="2500" dirty="0" smtClean="0">
                <a:solidFill>
                  <a:srgbClr val="0070C0"/>
                </a:solidFill>
              </a:rPr>
              <a:t/>
            </a:r>
            <a:br>
              <a:rPr lang="ru-RU" altLang="ru-RU" sz="2500" dirty="0" smtClean="0">
                <a:solidFill>
                  <a:srgbClr val="0070C0"/>
                </a:solidFill>
              </a:rPr>
            </a:br>
            <a:r>
              <a:rPr lang="ru-RU" altLang="ru-RU" sz="2500" dirty="0" smtClean="0">
                <a:solidFill>
                  <a:srgbClr val="0070C0"/>
                </a:solidFill>
              </a:rPr>
              <a:t/>
            </a:r>
            <a:br>
              <a:rPr lang="ru-RU" altLang="ru-RU" sz="2500" dirty="0" smtClean="0">
                <a:solidFill>
                  <a:srgbClr val="0070C0"/>
                </a:solidFill>
              </a:rPr>
            </a:br>
            <a:r>
              <a:rPr lang="ru-RU" altLang="ru-RU" sz="2700" b="1" u="sng" dirty="0" smtClean="0">
                <a:solidFill>
                  <a:srgbClr val="0070C0"/>
                </a:solidFill>
                <a:latin typeface="Times New Roman" pitchFamily="18" charset="0"/>
                <a:cs typeface="Times New Roman" pitchFamily="18" charset="0"/>
              </a:rPr>
              <a:t>Время</a:t>
            </a:r>
            <a:r>
              <a:rPr lang="ru-RU" altLang="ru-RU" sz="2700" b="1" dirty="0" smtClean="0">
                <a:solidFill>
                  <a:srgbClr val="0070C0"/>
                </a:solidFill>
                <a:latin typeface="Times New Roman" pitchFamily="18" charset="0"/>
                <a:cs typeface="Times New Roman" pitchFamily="18" charset="0"/>
              </a:rPr>
              <a:t> – сложная категория для познания дошкольников. Время – имеет свойство </a:t>
            </a:r>
            <a:r>
              <a:rPr lang="ru-RU" altLang="ru-RU" sz="2700" b="1" i="1" dirty="0" smtClean="0">
                <a:solidFill>
                  <a:srgbClr val="0070C0"/>
                </a:solidFill>
                <a:latin typeface="Times New Roman" pitchFamily="18" charset="0"/>
                <a:cs typeface="Times New Roman" pitchFamily="18" charset="0"/>
              </a:rPr>
              <a:t>длительность</a:t>
            </a:r>
            <a:r>
              <a:rPr lang="ru-RU" altLang="ru-RU" sz="2700" b="1" dirty="0" smtClean="0">
                <a:solidFill>
                  <a:srgbClr val="0070C0"/>
                </a:solidFill>
                <a:latin typeface="Times New Roman" pitchFamily="18" charset="0"/>
                <a:cs typeface="Times New Roman" pitchFamily="18" charset="0"/>
              </a:rPr>
              <a:t> протекания процессов. Слов «время» происходит от древнерусского «веремя», что означает «вращение».</a:t>
            </a:r>
            <a:r>
              <a:rPr lang="ru-RU" altLang="ru-RU" sz="2700" b="1" dirty="0" smtClean="0">
                <a:solidFill>
                  <a:srgbClr val="0070C0"/>
                </a:solidFill>
                <a:latin typeface="Times New Roman" pitchFamily="18" charset="0"/>
                <a:ea typeface="Calibri" pitchFamily="34" charset="0"/>
                <a:cs typeface="Times New Roman" pitchFamily="18" charset="0"/>
              </a:rPr>
              <a:t/>
            </a:r>
            <a:br>
              <a:rPr lang="ru-RU" altLang="ru-RU" sz="2700" b="1" dirty="0" smtClean="0">
                <a:solidFill>
                  <a:srgbClr val="0070C0"/>
                </a:solidFill>
                <a:latin typeface="Times New Roman" pitchFamily="18" charset="0"/>
                <a:ea typeface="Calibri" pitchFamily="34" charset="0"/>
                <a:cs typeface="Times New Roman" pitchFamily="18" charset="0"/>
              </a:rPr>
            </a:br>
            <a:r>
              <a:rPr lang="ru-RU" altLang="ru-RU" sz="2700" dirty="0" smtClean="0">
                <a:solidFill>
                  <a:srgbClr val="0070C0"/>
                </a:solidFill>
              </a:rPr>
              <a:t/>
            </a:r>
            <a:br>
              <a:rPr lang="ru-RU" altLang="ru-RU" sz="2700" dirty="0" smtClean="0">
                <a:solidFill>
                  <a:srgbClr val="0070C0"/>
                </a:solidFill>
              </a:rPr>
            </a:br>
            <a:endParaRPr lang="ru-RU" altLang="ru-RU" sz="2700" dirty="0" smtClean="0"/>
          </a:p>
        </p:txBody>
      </p:sp>
      <p:sp>
        <p:nvSpPr>
          <p:cNvPr id="5" name="Содержимое 4"/>
          <p:cNvSpPr>
            <a:spLocks noGrp="1"/>
          </p:cNvSpPr>
          <p:nvPr>
            <p:ph idx="1"/>
          </p:nvPr>
        </p:nvSpPr>
        <p:spPr>
          <a:xfrm>
            <a:off x="457200" y="2205038"/>
            <a:ext cx="8229600" cy="3921125"/>
          </a:xfrm>
        </p:spPr>
        <p:txBody>
          <a:bodyPr>
            <a:normAutofit/>
          </a:bodyPr>
          <a:lstStyle/>
          <a:p>
            <a:pPr>
              <a:buFont typeface="Arial" charset="0"/>
              <a:buNone/>
              <a:defRPr/>
            </a:pPr>
            <a:r>
              <a:rPr lang="ru-RU" sz="2800" b="1" dirty="0" smtClean="0">
                <a:solidFill>
                  <a:srgbClr val="C00000"/>
                </a:solidFill>
              </a:rPr>
              <a:t>   </a:t>
            </a:r>
          </a:p>
          <a:p>
            <a:pPr>
              <a:buFont typeface="Arial" charset="0"/>
              <a:buNone/>
              <a:defRPr/>
            </a:pPr>
            <a:r>
              <a:rPr lang="ru-RU" sz="2800" i="1" dirty="0" smtClean="0">
                <a:solidFill>
                  <a:srgbClr val="FF0000"/>
                </a:solidFill>
              </a:rPr>
              <a:t>Характерные  особенности  времени:</a:t>
            </a:r>
          </a:p>
          <a:p>
            <a:pPr>
              <a:defRPr/>
            </a:pPr>
            <a:r>
              <a:rPr lang="ru-RU" sz="2400" dirty="0" smtClean="0">
                <a:solidFill>
                  <a:srgbClr val="0070C0"/>
                </a:solidFill>
              </a:rPr>
              <a:t>    текучесть, </a:t>
            </a:r>
          </a:p>
          <a:p>
            <a:pPr>
              <a:defRPr/>
            </a:pPr>
            <a:r>
              <a:rPr lang="ru-RU" sz="2400" dirty="0" smtClean="0">
                <a:solidFill>
                  <a:srgbClr val="0070C0"/>
                </a:solidFill>
              </a:rPr>
              <a:t>    </a:t>
            </a:r>
            <a:r>
              <a:rPr lang="ru-RU" sz="2400" dirty="0">
                <a:solidFill>
                  <a:srgbClr val="0070C0"/>
                </a:solidFill>
              </a:rPr>
              <a:t>н</a:t>
            </a:r>
            <a:r>
              <a:rPr lang="ru-RU" sz="2400" dirty="0" smtClean="0">
                <a:solidFill>
                  <a:srgbClr val="0070C0"/>
                </a:solidFill>
              </a:rPr>
              <a:t>еобратимость, </a:t>
            </a:r>
          </a:p>
          <a:p>
            <a:pPr>
              <a:defRPr/>
            </a:pPr>
            <a:r>
              <a:rPr lang="ru-RU" sz="2400" dirty="0" smtClean="0">
                <a:solidFill>
                  <a:srgbClr val="0070C0"/>
                </a:solidFill>
              </a:rPr>
              <a:t>    отсутствие наглядных форм,</a:t>
            </a:r>
          </a:p>
          <a:p>
            <a:pPr>
              <a:defRPr/>
            </a:pPr>
            <a:r>
              <a:rPr lang="ru-RU" sz="2400" dirty="0" smtClean="0">
                <a:solidFill>
                  <a:srgbClr val="0070C0"/>
                </a:solidFill>
              </a:rPr>
              <a:t>    его нельзя задержать, вернуть</a:t>
            </a:r>
            <a:r>
              <a:rPr lang="ru-RU" sz="2400" dirty="0" smtClean="0"/>
              <a:t>. </a:t>
            </a:r>
          </a:p>
          <a:p>
            <a:pPr marL="0" indent="0">
              <a:buFont typeface="Arial" charset="0"/>
              <a:buNone/>
              <a:defRPr/>
            </a:pPr>
            <a:endParaRPr lang="ru-RU" sz="2400" dirty="0"/>
          </a:p>
        </p:txBody>
      </p:sp>
      <p:pic>
        <p:nvPicPr>
          <p:cNvPr id="4100" name="Содержимое 7" descr="mpl9t3ooi19alaz.jpg"/>
          <p:cNvPicPr>
            <a:picLocks noGrp="1" noChangeAspect="1"/>
          </p:cNvPicPr>
          <p:nvPr>
            <p:ph sz="half" idx="4294967295"/>
          </p:nvPr>
        </p:nvPicPr>
        <p:blipFill>
          <a:blip r:embed="rId2"/>
          <a:srcRect/>
          <a:stretch>
            <a:fillRect/>
          </a:stretch>
        </p:blipFill>
        <p:spPr>
          <a:xfrm>
            <a:off x="6804025" y="3429000"/>
            <a:ext cx="1717675" cy="2574925"/>
          </a:xfr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395288" y="908050"/>
            <a:ext cx="8208962" cy="5738813"/>
          </a:xfrm>
        </p:spPr>
        <p:txBody>
          <a:bodyPr/>
          <a:lstStyle/>
          <a:p>
            <a:pPr>
              <a:buFontTx/>
              <a:buNone/>
            </a:pPr>
            <a:endParaRPr lang="ru-RU" altLang="ru-RU" sz="1800" b="1" smtClean="0">
              <a:solidFill>
                <a:srgbClr val="990033"/>
              </a:solidFill>
            </a:endParaRPr>
          </a:p>
          <a:p>
            <a:pPr algn="ctr">
              <a:buFontTx/>
              <a:buNone/>
            </a:pPr>
            <a:r>
              <a:rPr lang="ru-RU" altLang="ru-RU" sz="1800" b="1" smtClean="0"/>
              <a:t>С помощью моделей можно дать представление о цикличности времени, последовательности сменяющих друг друга явлений, о диалектической связи, будущего с прошлым через настоящее. А признак цвета символизирует цветовую гамму времени года, частей суток и дни недели.</a:t>
            </a:r>
          </a:p>
        </p:txBody>
      </p:sp>
      <p:sp>
        <p:nvSpPr>
          <p:cNvPr id="21507" name="Прямоугольник 2"/>
          <p:cNvSpPr>
            <a:spLocks noChangeArrowheads="1"/>
          </p:cNvSpPr>
          <p:nvPr/>
        </p:nvSpPr>
        <p:spPr bwMode="auto">
          <a:xfrm>
            <a:off x="285750" y="357188"/>
            <a:ext cx="8858250" cy="646112"/>
          </a:xfrm>
          <a:prstGeom prst="rect">
            <a:avLst/>
          </a:prstGeom>
          <a:noFill/>
          <a:ln w="9525">
            <a:noFill/>
            <a:miter lim="800000"/>
            <a:headEnd/>
            <a:tailEnd/>
          </a:ln>
        </p:spPr>
        <p:txBody>
          <a:bodyPr>
            <a:spAutoFit/>
          </a:bodyPr>
          <a:lstStyle/>
          <a:p>
            <a:pPr algn="ctr"/>
            <a:endParaRPr lang="ru-RU" altLang="ru-RU" b="1">
              <a:solidFill>
                <a:srgbClr val="990033"/>
              </a:solidFill>
            </a:endParaRPr>
          </a:p>
          <a:p>
            <a:pPr algn="ctr"/>
            <a:r>
              <a:rPr lang="ru-RU" altLang="ru-RU" b="1">
                <a:solidFill>
                  <a:srgbClr val="990033"/>
                </a:solidFill>
              </a:rPr>
              <a:t>Метод моделирования</a:t>
            </a:r>
            <a:endParaRPr lang="ru-RU" altLang="ru-RU"/>
          </a:p>
        </p:txBody>
      </p:sp>
      <p:pic>
        <p:nvPicPr>
          <p:cNvPr id="21508" name="Picture 19" descr="http://www.pochemu4ka.ru/Kalendari/rk-pan-b.gif"/>
          <p:cNvPicPr>
            <a:picLocks noChangeAspect="1" noChangeArrowheads="1"/>
          </p:cNvPicPr>
          <p:nvPr/>
        </p:nvPicPr>
        <p:blipFill>
          <a:blip r:embed="rId2"/>
          <a:srcRect l="655" t="10942" r="3331"/>
          <a:stretch>
            <a:fillRect/>
          </a:stretch>
        </p:blipFill>
        <p:spPr bwMode="auto">
          <a:xfrm>
            <a:off x="395288" y="2636838"/>
            <a:ext cx="4460875" cy="3459162"/>
          </a:xfrm>
          <a:prstGeom prst="rect">
            <a:avLst/>
          </a:prstGeom>
          <a:noFill/>
          <a:ln w="9525">
            <a:noFill/>
            <a:miter lim="800000"/>
            <a:headEnd/>
            <a:tailEnd/>
          </a:ln>
        </p:spPr>
      </p:pic>
      <p:pic>
        <p:nvPicPr>
          <p:cNvPr id="21509" name="Рисунок 4" descr="http://www.maaam.ru/upload/blogs/156366c70d78053cd2b0f69f353f629c.jpg.jpg"/>
          <p:cNvPicPr>
            <a:picLocks noChangeAspect="1" noChangeArrowheads="1"/>
          </p:cNvPicPr>
          <p:nvPr/>
        </p:nvPicPr>
        <p:blipFill>
          <a:blip r:embed="rId3"/>
          <a:srcRect/>
          <a:stretch>
            <a:fillRect/>
          </a:stretch>
        </p:blipFill>
        <p:spPr bwMode="auto">
          <a:xfrm>
            <a:off x="5364163" y="2781300"/>
            <a:ext cx="2811462" cy="34575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285750" y="333375"/>
            <a:ext cx="4214813" cy="508000"/>
          </a:xfrm>
        </p:spPr>
        <p:txBody>
          <a:bodyPr/>
          <a:lstStyle/>
          <a:p>
            <a:pPr algn="r"/>
            <a:r>
              <a:rPr lang="ru-RU" altLang="ru-RU" sz="2000" b="1" smtClean="0">
                <a:solidFill>
                  <a:srgbClr val="FF0000"/>
                </a:solidFill>
              </a:rPr>
              <a:t>Знакомим с частями суток</a:t>
            </a:r>
            <a:endParaRPr lang="ru-RU" altLang="ru-RU" sz="2000" smtClean="0">
              <a:solidFill>
                <a:srgbClr val="FF0000"/>
              </a:solidFill>
            </a:endParaRPr>
          </a:p>
        </p:txBody>
      </p:sp>
      <p:pic>
        <p:nvPicPr>
          <p:cNvPr id="22531" name="Рисунок 2" descr="http://www.maaam.ru/upload/blogs/b6bae04d8b101525084033406fd76e65.jpg.jpg"/>
          <p:cNvPicPr>
            <a:picLocks noGrp="1" noChangeAspect="1" noChangeArrowheads="1"/>
          </p:cNvPicPr>
          <p:nvPr>
            <p:ph sz="half" idx="1"/>
          </p:nvPr>
        </p:nvPicPr>
        <p:blipFill>
          <a:blip r:embed="rId2"/>
          <a:srcRect l="5498" r="14078"/>
          <a:stretch>
            <a:fillRect/>
          </a:stretch>
        </p:blipFill>
        <p:spPr>
          <a:xfrm>
            <a:off x="357188" y="1500188"/>
            <a:ext cx="3097212" cy="2887662"/>
          </a:xfrm>
          <a:noFill/>
        </p:spPr>
      </p:pic>
      <p:sp>
        <p:nvSpPr>
          <p:cNvPr id="22532"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tLang="ru-RU"/>
          </a:p>
        </p:txBody>
      </p:sp>
      <p:pic>
        <p:nvPicPr>
          <p:cNvPr id="22533" name="Содержимое 23" descr="IMG_20161118_101306.jpg"/>
          <p:cNvPicPr>
            <a:picLocks noGrp="1" noChangeAspect="1"/>
          </p:cNvPicPr>
          <p:nvPr>
            <p:ph sz="half" idx="2"/>
          </p:nvPr>
        </p:nvPicPr>
        <p:blipFill>
          <a:blip r:embed="rId3"/>
          <a:srcRect/>
          <a:stretch>
            <a:fillRect/>
          </a:stretch>
        </p:blipFill>
        <p:spPr>
          <a:xfrm>
            <a:off x="5143500" y="3786188"/>
            <a:ext cx="3746500" cy="2809875"/>
          </a:xfrm>
        </p:spPr>
      </p:pic>
      <p:sp>
        <p:nvSpPr>
          <p:cNvPr id="22534"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tLang="ru-RU"/>
          </a:p>
        </p:txBody>
      </p:sp>
      <p:sp>
        <p:nvSpPr>
          <p:cNvPr id="22535" name="Rectangle 3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tLang="ru-RU"/>
          </a:p>
        </p:txBody>
      </p:sp>
      <p:grpSp>
        <p:nvGrpSpPr>
          <p:cNvPr id="22536" name="Group 22"/>
          <p:cNvGrpSpPr>
            <a:grpSpLocks noChangeAspect="1"/>
          </p:cNvGrpSpPr>
          <p:nvPr/>
        </p:nvGrpSpPr>
        <p:grpSpPr bwMode="auto">
          <a:xfrm>
            <a:off x="285750" y="4786313"/>
            <a:ext cx="5257800" cy="1527175"/>
            <a:chOff x="3975" y="3538"/>
            <a:chExt cx="4801" cy="1860"/>
          </a:xfrm>
        </p:grpSpPr>
        <p:sp>
          <p:nvSpPr>
            <p:cNvPr id="22539" name="AutoShape 36"/>
            <p:cNvSpPr>
              <a:spLocks noChangeAspect="1" noChangeArrowheads="1" noTextEdit="1"/>
            </p:cNvSpPr>
            <p:nvPr/>
          </p:nvSpPr>
          <p:spPr bwMode="auto">
            <a:xfrm>
              <a:off x="3975" y="3538"/>
              <a:ext cx="4801" cy="1860"/>
            </a:xfrm>
            <a:prstGeom prst="rect">
              <a:avLst/>
            </a:prstGeom>
            <a:noFill/>
            <a:ln w="9525">
              <a:noFill/>
              <a:miter lim="800000"/>
              <a:headEnd/>
              <a:tailEnd/>
            </a:ln>
          </p:spPr>
          <p:txBody>
            <a:bodyPr/>
            <a:lstStyle/>
            <a:p>
              <a:endParaRPr lang="ru-RU"/>
            </a:p>
          </p:txBody>
        </p:sp>
        <p:sp>
          <p:nvSpPr>
            <p:cNvPr id="22540" name="Line 35"/>
            <p:cNvSpPr>
              <a:spLocks noChangeShapeType="1"/>
            </p:cNvSpPr>
            <p:nvPr/>
          </p:nvSpPr>
          <p:spPr bwMode="auto">
            <a:xfrm>
              <a:off x="3975" y="3816"/>
              <a:ext cx="4236" cy="2"/>
            </a:xfrm>
            <a:prstGeom prst="line">
              <a:avLst/>
            </a:prstGeom>
            <a:noFill/>
            <a:ln w="9525">
              <a:solidFill>
                <a:srgbClr val="000000"/>
              </a:solidFill>
              <a:round/>
              <a:headEnd/>
              <a:tailEnd/>
            </a:ln>
          </p:spPr>
          <p:txBody>
            <a:bodyPr/>
            <a:lstStyle/>
            <a:p>
              <a:endParaRPr lang="ru-RU"/>
            </a:p>
          </p:txBody>
        </p:sp>
        <p:sp>
          <p:nvSpPr>
            <p:cNvPr id="22541" name="Line 34"/>
            <p:cNvSpPr>
              <a:spLocks noChangeShapeType="1"/>
            </p:cNvSpPr>
            <p:nvPr/>
          </p:nvSpPr>
          <p:spPr bwMode="auto">
            <a:xfrm>
              <a:off x="3975" y="4653"/>
              <a:ext cx="4235" cy="1"/>
            </a:xfrm>
            <a:prstGeom prst="line">
              <a:avLst/>
            </a:prstGeom>
            <a:noFill/>
            <a:ln w="9525">
              <a:solidFill>
                <a:srgbClr val="000000"/>
              </a:solidFill>
              <a:round/>
              <a:headEnd/>
              <a:tailEnd/>
            </a:ln>
          </p:spPr>
          <p:txBody>
            <a:bodyPr/>
            <a:lstStyle/>
            <a:p>
              <a:endParaRPr lang="ru-RU"/>
            </a:p>
          </p:txBody>
        </p:sp>
        <p:sp>
          <p:nvSpPr>
            <p:cNvPr id="22542" name="AutoShape 33"/>
            <p:cNvSpPr>
              <a:spLocks noChangeArrowheads="1"/>
            </p:cNvSpPr>
            <p:nvPr/>
          </p:nvSpPr>
          <p:spPr bwMode="auto">
            <a:xfrm>
              <a:off x="4823" y="3799"/>
              <a:ext cx="423" cy="837"/>
            </a:xfrm>
            <a:prstGeom prst="can">
              <a:avLst>
                <a:gd name="adj" fmla="val 49468"/>
              </a:avLst>
            </a:prstGeom>
            <a:solidFill>
              <a:srgbClr val="FF0000"/>
            </a:solidFill>
            <a:ln w="9525">
              <a:solidFill>
                <a:srgbClr val="000000"/>
              </a:solidFill>
              <a:round/>
              <a:headEnd/>
              <a:tailEnd/>
            </a:ln>
          </p:spPr>
          <p:txBody>
            <a:bodyPr/>
            <a:lstStyle/>
            <a:p>
              <a:endParaRPr lang="ru-RU" altLang="ru-RU"/>
            </a:p>
          </p:txBody>
        </p:sp>
        <p:sp>
          <p:nvSpPr>
            <p:cNvPr id="22543" name="AutoShape 32"/>
            <p:cNvSpPr>
              <a:spLocks noChangeArrowheads="1"/>
            </p:cNvSpPr>
            <p:nvPr/>
          </p:nvSpPr>
          <p:spPr bwMode="auto">
            <a:xfrm>
              <a:off x="4432" y="3799"/>
              <a:ext cx="424" cy="837"/>
            </a:xfrm>
            <a:prstGeom prst="can">
              <a:avLst>
                <a:gd name="adj" fmla="val 49351"/>
              </a:avLst>
            </a:prstGeom>
            <a:solidFill>
              <a:srgbClr val="FFFF00"/>
            </a:solidFill>
            <a:ln w="9525">
              <a:solidFill>
                <a:srgbClr val="000000"/>
              </a:solidFill>
              <a:round/>
              <a:headEnd/>
              <a:tailEnd/>
            </a:ln>
          </p:spPr>
          <p:txBody>
            <a:bodyPr/>
            <a:lstStyle/>
            <a:p>
              <a:endParaRPr lang="ru-RU" altLang="ru-RU"/>
            </a:p>
          </p:txBody>
        </p:sp>
        <p:sp>
          <p:nvSpPr>
            <p:cNvPr id="22544" name="AutoShape 31"/>
            <p:cNvSpPr>
              <a:spLocks noChangeArrowheads="1"/>
            </p:cNvSpPr>
            <p:nvPr/>
          </p:nvSpPr>
          <p:spPr bwMode="auto">
            <a:xfrm>
              <a:off x="5246" y="3816"/>
              <a:ext cx="423" cy="837"/>
            </a:xfrm>
            <a:prstGeom prst="can">
              <a:avLst>
                <a:gd name="adj" fmla="val 49468"/>
              </a:avLst>
            </a:prstGeom>
            <a:solidFill>
              <a:srgbClr val="619428"/>
            </a:solidFill>
            <a:ln w="9525">
              <a:solidFill>
                <a:srgbClr val="000000"/>
              </a:solidFill>
              <a:round/>
              <a:headEnd/>
              <a:tailEnd/>
            </a:ln>
          </p:spPr>
          <p:txBody>
            <a:bodyPr/>
            <a:lstStyle/>
            <a:p>
              <a:endParaRPr lang="ru-RU" altLang="ru-RU"/>
            </a:p>
          </p:txBody>
        </p:sp>
        <p:sp>
          <p:nvSpPr>
            <p:cNvPr id="21520" name="AutoShape 30"/>
            <p:cNvSpPr>
              <a:spLocks noChangeArrowheads="1"/>
            </p:cNvSpPr>
            <p:nvPr/>
          </p:nvSpPr>
          <p:spPr bwMode="auto">
            <a:xfrm>
              <a:off x="5670" y="3816"/>
              <a:ext cx="423" cy="837"/>
            </a:xfrm>
            <a:prstGeom prst="can">
              <a:avLst>
                <a:gd name="adj" fmla="val 49351"/>
              </a:avLst>
            </a:prstGeom>
            <a:solidFill>
              <a:schemeClr val="bg2">
                <a:lumMod val="50000"/>
              </a:schemeClr>
            </a:solidFill>
            <a:ln w="9525">
              <a:solidFill>
                <a:srgbClr val="000000"/>
              </a:solidFill>
              <a:round/>
              <a:headEnd/>
              <a:tailEnd/>
            </a:ln>
          </p:spPr>
          <p:txBody>
            <a:bodyPr/>
            <a:lstStyle/>
            <a:p>
              <a:pPr>
                <a:defRPr/>
              </a:pPr>
              <a:endParaRPr lang="ru-RU"/>
            </a:p>
          </p:txBody>
        </p:sp>
        <p:sp>
          <p:nvSpPr>
            <p:cNvPr id="22546" name="AutoShape 29"/>
            <p:cNvSpPr>
              <a:spLocks noChangeArrowheads="1"/>
            </p:cNvSpPr>
            <p:nvPr/>
          </p:nvSpPr>
          <p:spPr bwMode="auto">
            <a:xfrm>
              <a:off x="6093" y="3538"/>
              <a:ext cx="282" cy="1532"/>
            </a:xfrm>
            <a:prstGeom prst="can">
              <a:avLst>
                <a:gd name="adj" fmla="val 135816"/>
              </a:avLst>
            </a:prstGeom>
            <a:solidFill>
              <a:srgbClr val="993300"/>
            </a:solidFill>
            <a:ln w="9525">
              <a:solidFill>
                <a:srgbClr val="000000"/>
              </a:solidFill>
              <a:round/>
              <a:headEnd/>
              <a:tailEnd/>
            </a:ln>
          </p:spPr>
          <p:txBody>
            <a:bodyPr/>
            <a:lstStyle/>
            <a:p>
              <a:endParaRPr lang="ru-RU" altLang="ru-RU"/>
            </a:p>
          </p:txBody>
        </p:sp>
        <p:sp>
          <p:nvSpPr>
            <p:cNvPr id="22547" name="AutoShape 27"/>
            <p:cNvSpPr>
              <a:spLocks noChangeArrowheads="1"/>
            </p:cNvSpPr>
            <p:nvPr/>
          </p:nvSpPr>
          <p:spPr bwMode="auto">
            <a:xfrm>
              <a:off x="6389" y="3799"/>
              <a:ext cx="423" cy="837"/>
            </a:xfrm>
            <a:prstGeom prst="can">
              <a:avLst>
                <a:gd name="adj" fmla="val 49468"/>
              </a:avLst>
            </a:prstGeom>
            <a:solidFill>
              <a:srgbClr val="FFFF00"/>
            </a:solidFill>
            <a:ln w="9525">
              <a:solidFill>
                <a:srgbClr val="000000"/>
              </a:solidFill>
              <a:round/>
              <a:headEnd/>
              <a:tailEnd/>
            </a:ln>
          </p:spPr>
          <p:txBody>
            <a:bodyPr/>
            <a:lstStyle/>
            <a:p>
              <a:endParaRPr lang="ru-RU" altLang="ru-RU"/>
            </a:p>
          </p:txBody>
        </p:sp>
        <p:sp>
          <p:nvSpPr>
            <p:cNvPr id="22548" name="AutoShape 26"/>
            <p:cNvSpPr>
              <a:spLocks noChangeArrowheads="1"/>
            </p:cNvSpPr>
            <p:nvPr/>
          </p:nvSpPr>
          <p:spPr bwMode="auto">
            <a:xfrm>
              <a:off x="7223" y="3817"/>
              <a:ext cx="423" cy="837"/>
            </a:xfrm>
            <a:prstGeom prst="can">
              <a:avLst>
                <a:gd name="adj" fmla="val 49468"/>
              </a:avLst>
            </a:prstGeom>
            <a:solidFill>
              <a:srgbClr val="619428"/>
            </a:solidFill>
            <a:ln w="9525">
              <a:solidFill>
                <a:srgbClr val="000000"/>
              </a:solidFill>
              <a:round/>
              <a:headEnd/>
              <a:tailEnd/>
            </a:ln>
          </p:spPr>
          <p:txBody>
            <a:bodyPr/>
            <a:lstStyle/>
            <a:p>
              <a:endParaRPr lang="ru-RU" altLang="ru-RU"/>
            </a:p>
          </p:txBody>
        </p:sp>
        <p:sp>
          <p:nvSpPr>
            <p:cNvPr id="22549" name="Text Box 25"/>
            <p:cNvSpPr txBox="1">
              <a:spLocks noChangeArrowheads="1"/>
            </p:cNvSpPr>
            <p:nvPr/>
          </p:nvSpPr>
          <p:spPr bwMode="auto">
            <a:xfrm>
              <a:off x="4573" y="4988"/>
              <a:ext cx="1096" cy="410"/>
            </a:xfrm>
            <a:prstGeom prst="rect">
              <a:avLst/>
            </a:prstGeom>
            <a:solidFill>
              <a:srgbClr val="FFFFFF"/>
            </a:solidFill>
            <a:ln w="9525">
              <a:solidFill>
                <a:srgbClr val="000000"/>
              </a:solidFill>
              <a:miter lim="800000"/>
              <a:headEnd/>
              <a:tailEnd/>
            </a:ln>
          </p:spPr>
          <p:txBody>
            <a:bodyPr/>
            <a:lstStyle/>
            <a:p>
              <a:pPr eaLnBrk="0" hangingPunct="0"/>
              <a:r>
                <a:rPr lang="ru-RU" altLang="ru-RU" sz="1400" b="1">
                  <a:latin typeface="Calibri" pitchFamily="34" charset="0"/>
                  <a:cs typeface="Times New Roman" pitchFamily="18" charset="0"/>
                </a:rPr>
                <a:t>  1 Сутки  </a:t>
              </a:r>
              <a:endParaRPr lang="ru-RU" altLang="ru-RU"/>
            </a:p>
          </p:txBody>
        </p:sp>
        <p:sp>
          <p:nvSpPr>
            <p:cNvPr id="22550" name="Text Box 24"/>
            <p:cNvSpPr txBox="1">
              <a:spLocks noChangeArrowheads="1"/>
            </p:cNvSpPr>
            <p:nvPr/>
          </p:nvSpPr>
          <p:spPr bwMode="auto">
            <a:xfrm>
              <a:off x="6588" y="4988"/>
              <a:ext cx="1058" cy="410"/>
            </a:xfrm>
            <a:prstGeom prst="rect">
              <a:avLst/>
            </a:prstGeom>
            <a:solidFill>
              <a:srgbClr val="FFFFFF"/>
            </a:solidFill>
            <a:ln w="9525">
              <a:solidFill>
                <a:srgbClr val="000000"/>
              </a:solidFill>
              <a:miter lim="800000"/>
              <a:headEnd/>
              <a:tailEnd/>
            </a:ln>
          </p:spPr>
          <p:txBody>
            <a:bodyPr/>
            <a:lstStyle/>
            <a:p>
              <a:pPr eaLnBrk="0" hangingPunct="0"/>
              <a:r>
                <a:rPr lang="ru-RU" altLang="ru-RU" sz="1400" b="1">
                  <a:latin typeface="Calibri" pitchFamily="34" charset="0"/>
                  <a:cs typeface="Times New Roman" pitchFamily="18" charset="0"/>
                </a:rPr>
                <a:t>  2 Сутки</a:t>
              </a:r>
              <a:endParaRPr lang="ru-RU" altLang="ru-RU"/>
            </a:p>
          </p:txBody>
        </p:sp>
        <p:sp>
          <p:nvSpPr>
            <p:cNvPr id="22551" name="AutoShape 23"/>
            <p:cNvSpPr>
              <a:spLocks noChangeArrowheads="1"/>
            </p:cNvSpPr>
            <p:nvPr/>
          </p:nvSpPr>
          <p:spPr bwMode="auto">
            <a:xfrm>
              <a:off x="7646" y="3817"/>
              <a:ext cx="424" cy="836"/>
            </a:xfrm>
            <a:prstGeom prst="can">
              <a:avLst>
                <a:gd name="adj" fmla="val 49292"/>
              </a:avLst>
            </a:prstGeom>
            <a:solidFill>
              <a:srgbClr val="000066"/>
            </a:solidFill>
            <a:ln w="9525">
              <a:solidFill>
                <a:srgbClr val="000000"/>
              </a:solidFill>
              <a:round/>
              <a:headEnd/>
              <a:tailEnd/>
            </a:ln>
          </p:spPr>
          <p:txBody>
            <a:bodyPr/>
            <a:lstStyle/>
            <a:p>
              <a:endParaRPr lang="ru-RU" altLang="ru-RU"/>
            </a:p>
          </p:txBody>
        </p:sp>
      </p:grpSp>
      <p:pic>
        <p:nvPicPr>
          <p:cNvPr id="21531" name="Picture 27" descr="F:\форм. времен. представлений\Новая папка (4)\IMG_20161118_101148.jpg"/>
          <p:cNvPicPr>
            <a:picLocks noChangeAspect="1" noChangeArrowheads="1"/>
          </p:cNvPicPr>
          <p:nvPr/>
        </p:nvPicPr>
        <p:blipFill>
          <a:blip r:embed="rId4" cstate="email"/>
          <a:srcRect/>
          <a:stretch>
            <a:fillRect/>
          </a:stretch>
        </p:blipFill>
        <p:spPr bwMode="auto">
          <a:xfrm>
            <a:off x="4581212" y="116632"/>
            <a:ext cx="4416491" cy="3312368"/>
          </a:xfrm>
          <a:prstGeom prst="ellipse">
            <a:avLst/>
          </a:prstGeom>
          <a:ln>
            <a:noFill/>
          </a:ln>
          <a:effectLst>
            <a:softEdge rad="112500"/>
          </a:effectLst>
        </p:spPr>
      </p:pic>
      <p:sp>
        <p:nvSpPr>
          <p:cNvPr id="22538" name="AutoShape 33"/>
          <p:cNvSpPr>
            <a:spLocks noChangeArrowheads="1"/>
          </p:cNvSpPr>
          <p:nvPr/>
        </p:nvSpPr>
        <p:spPr bwMode="auto">
          <a:xfrm>
            <a:off x="3357563" y="5000625"/>
            <a:ext cx="463550" cy="687388"/>
          </a:xfrm>
          <a:prstGeom prst="can">
            <a:avLst>
              <a:gd name="adj" fmla="val 49450"/>
            </a:avLst>
          </a:prstGeom>
          <a:solidFill>
            <a:srgbClr val="FF0000"/>
          </a:solidFill>
          <a:ln w="9525">
            <a:solidFill>
              <a:srgbClr val="000000"/>
            </a:solidFill>
            <a:round/>
            <a:headEnd/>
            <a:tailEnd/>
          </a:ln>
        </p:spPr>
        <p:txBody>
          <a:bodyPr/>
          <a:lstStyle/>
          <a:p>
            <a:endParaRPr lang="ru-RU" altLang="ru-RU"/>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3"/>
          <p:cNvSpPr>
            <a:spLocks noGrp="1"/>
          </p:cNvSpPr>
          <p:nvPr>
            <p:ph type="title"/>
          </p:nvPr>
        </p:nvSpPr>
        <p:spPr/>
        <p:txBody>
          <a:bodyPr/>
          <a:lstStyle/>
          <a:p>
            <a:r>
              <a:rPr lang="ru-RU" altLang="ru-RU" sz="2800" smtClean="0">
                <a:solidFill>
                  <a:srgbClr val="FF0000"/>
                </a:solidFill>
              </a:rPr>
              <a:t>Использование числовой линейки «Дни недели».</a:t>
            </a:r>
          </a:p>
        </p:txBody>
      </p:sp>
      <p:pic>
        <p:nvPicPr>
          <p:cNvPr id="7" name="Содержимое 6" descr="SAM_0680.JPG"/>
          <p:cNvPicPr>
            <a:picLocks noGrp="1" noChangeAspect="1"/>
          </p:cNvPicPr>
          <p:nvPr>
            <p:ph sz="half" idx="1"/>
          </p:nvPr>
        </p:nvPicPr>
        <p:blipFill>
          <a:blip r:embed="rId2"/>
          <a:stretch>
            <a:fillRect/>
          </a:stretch>
        </p:blipFill>
        <p:spPr>
          <a:xfrm>
            <a:off x="539750" y="1916113"/>
            <a:ext cx="3924300" cy="2616200"/>
          </a:xfrm>
          <a:effectLst>
            <a:outerShdw blurRad="292100" dist="139700" dir="2700000" algn="tl" rotWithShape="0">
              <a:srgbClr val="333333">
                <a:alpha val="65000"/>
              </a:srgbClr>
            </a:outerShdw>
          </a:effectLst>
        </p:spPr>
      </p:pic>
      <p:pic>
        <p:nvPicPr>
          <p:cNvPr id="10" name="Содержимое 9" descr="SAM_0681.JPG"/>
          <p:cNvPicPr>
            <a:picLocks noGrp="1" noChangeAspect="1"/>
          </p:cNvPicPr>
          <p:nvPr>
            <p:ph sz="half" idx="2"/>
          </p:nvPr>
        </p:nvPicPr>
        <p:blipFill>
          <a:blip r:embed="rId3"/>
          <a:stretch>
            <a:fillRect/>
          </a:stretch>
        </p:blipFill>
        <p:spPr>
          <a:xfrm>
            <a:off x="4643438" y="3141663"/>
            <a:ext cx="4140200" cy="2759075"/>
          </a:xfrm>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6"/>
          <p:cNvSpPr>
            <a:spLocks noGrp="1"/>
          </p:cNvSpPr>
          <p:nvPr>
            <p:ph type="title"/>
          </p:nvPr>
        </p:nvSpPr>
        <p:spPr>
          <a:xfrm>
            <a:off x="323850" y="0"/>
            <a:ext cx="8569325" cy="1268413"/>
          </a:xfrm>
        </p:spPr>
        <p:txBody>
          <a:bodyPr/>
          <a:lstStyle/>
          <a:p>
            <a:r>
              <a:rPr lang="ru-RU" altLang="ru-RU" sz="2800" smtClean="0">
                <a:solidFill>
                  <a:srgbClr val="FF0000"/>
                </a:solidFill>
              </a:rPr>
              <a:t>«Вчера, сегодня, завтра».</a:t>
            </a:r>
            <a:r>
              <a:rPr lang="ru-RU" altLang="ru-RU" sz="4000" smtClean="0">
                <a:solidFill>
                  <a:srgbClr val="FF0000"/>
                </a:solidFill>
              </a:rPr>
              <a:t/>
            </a:r>
            <a:br>
              <a:rPr lang="ru-RU" altLang="ru-RU" sz="4000" smtClean="0">
                <a:solidFill>
                  <a:srgbClr val="FF0000"/>
                </a:solidFill>
              </a:rPr>
            </a:br>
            <a:r>
              <a:rPr lang="ru-RU" altLang="ru-RU" sz="2400" smtClean="0">
                <a:solidFill>
                  <a:srgbClr val="0070C0"/>
                </a:solidFill>
              </a:rPr>
              <a:t>( желтый- среда, зеленый- четверг, голубой- пятница)</a:t>
            </a:r>
          </a:p>
        </p:txBody>
      </p:sp>
      <p:pic>
        <p:nvPicPr>
          <p:cNvPr id="9" name="Содержимое 8" descr="SAM_0676.JPG"/>
          <p:cNvPicPr>
            <a:picLocks noGrp="1" noChangeAspect="1"/>
          </p:cNvPicPr>
          <p:nvPr>
            <p:ph idx="1"/>
          </p:nvPr>
        </p:nvPicPr>
        <p:blipFill>
          <a:blip r:embed="rId2" cstate="email"/>
          <a:stretch>
            <a:fillRect/>
          </a:stretch>
        </p:blipFill>
        <p:spPr>
          <a:xfrm>
            <a:off x="2987675" y="1341438"/>
            <a:ext cx="2879725" cy="1919287"/>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10" name="Прямоугольник 9"/>
          <p:cNvSpPr/>
          <p:nvPr/>
        </p:nvSpPr>
        <p:spPr>
          <a:xfrm>
            <a:off x="1143000" y="5357813"/>
            <a:ext cx="9144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1" name="Прямоугольник 10"/>
          <p:cNvSpPr/>
          <p:nvPr/>
        </p:nvSpPr>
        <p:spPr>
          <a:xfrm>
            <a:off x="4286250" y="5357813"/>
            <a:ext cx="914400" cy="914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2" name="Прямоугольник 11"/>
          <p:cNvSpPr/>
          <p:nvPr/>
        </p:nvSpPr>
        <p:spPr>
          <a:xfrm>
            <a:off x="7500938" y="5357813"/>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3" name="Стрелка вправо 12"/>
          <p:cNvSpPr/>
          <p:nvPr/>
        </p:nvSpPr>
        <p:spPr>
          <a:xfrm>
            <a:off x="2428875" y="5643563"/>
            <a:ext cx="977900" cy="484187"/>
          </a:xfrm>
          <a:prstGeom prst="righ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4" name="Стрелка вправо 13"/>
          <p:cNvSpPr/>
          <p:nvPr/>
        </p:nvSpPr>
        <p:spPr>
          <a:xfrm>
            <a:off x="6000750" y="5572125"/>
            <a:ext cx="977900" cy="484188"/>
          </a:xfrm>
          <a:prstGeom prst="righ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5" name="Стрелка вверх 14"/>
          <p:cNvSpPr/>
          <p:nvPr/>
        </p:nvSpPr>
        <p:spPr>
          <a:xfrm>
            <a:off x="4429125" y="4143375"/>
            <a:ext cx="571500" cy="1477963"/>
          </a:xfrm>
          <a:prstGeom prst="up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pic>
        <p:nvPicPr>
          <p:cNvPr id="16" name="Рисунок 15" descr="SAM_0674.JPG"/>
          <p:cNvPicPr>
            <a:picLocks noChangeAspect="1"/>
          </p:cNvPicPr>
          <p:nvPr/>
        </p:nvPicPr>
        <p:blipFill>
          <a:blip r:embed="rId3" cstate="email"/>
          <a:stretch>
            <a:fillRect/>
          </a:stretch>
        </p:blipFill>
        <p:spPr>
          <a:xfrm>
            <a:off x="468313" y="2997200"/>
            <a:ext cx="2735262" cy="18240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Рисунок 16" descr="SAM_0675.JPG"/>
          <p:cNvPicPr>
            <a:picLocks noChangeAspect="1"/>
          </p:cNvPicPr>
          <p:nvPr/>
        </p:nvPicPr>
        <p:blipFill>
          <a:blip r:embed="rId4" cstate="email"/>
          <a:stretch>
            <a:fillRect/>
          </a:stretch>
        </p:blipFill>
        <p:spPr>
          <a:xfrm>
            <a:off x="5795963" y="2901950"/>
            <a:ext cx="2844800" cy="1943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Стрелка вверх 17"/>
          <p:cNvSpPr/>
          <p:nvPr/>
        </p:nvSpPr>
        <p:spPr>
          <a:xfrm>
            <a:off x="1357313" y="4714875"/>
            <a:ext cx="484187" cy="977900"/>
          </a:xfrm>
          <a:prstGeom prst="up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9" name="Стрелка вверх 18"/>
          <p:cNvSpPr/>
          <p:nvPr/>
        </p:nvSpPr>
        <p:spPr>
          <a:xfrm>
            <a:off x="7715250" y="4857750"/>
            <a:ext cx="484188" cy="977900"/>
          </a:xfrm>
          <a:prstGeom prst="up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p:txBody>
          <a:bodyPr/>
          <a:lstStyle/>
          <a:p>
            <a:r>
              <a:rPr lang="ru-RU" altLang="ru-RU" smtClean="0">
                <a:solidFill>
                  <a:srgbClr val="002060"/>
                </a:solidFill>
                <a:latin typeface="Times New Roman" pitchFamily="18" charset="0"/>
                <a:cs typeface="Times New Roman" pitchFamily="18" charset="0"/>
              </a:rPr>
              <a:t>Обогащение предметно – пространственной среды</a:t>
            </a:r>
          </a:p>
        </p:txBody>
      </p:sp>
      <p:sp>
        <p:nvSpPr>
          <p:cNvPr id="6" name="Номер слайда 5"/>
          <p:cNvSpPr>
            <a:spLocks noGrp="1"/>
          </p:cNvSpPr>
          <p:nvPr>
            <p:ph type="sldNum" sz="quarter" idx="12"/>
          </p:nvPr>
        </p:nvSpPr>
        <p:spPr/>
        <p:txBody>
          <a:bodyPr/>
          <a:lstStyle/>
          <a:p>
            <a:pPr>
              <a:defRPr/>
            </a:pPr>
            <a:fld id="{5AAD4BDD-FED5-41F1-A167-D56CE22BD500}" type="slidenum">
              <a:rPr lang="ru-RU" smtClean="0"/>
              <a:pPr>
                <a:defRPr/>
              </a:pPr>
              <a:t>24</a:t>
            </a:fld>
            <a:endParaRPr lang="ru-RU"/>
          </a:p>
        </p:txBody>
      </p:sp>
      <p:pic>
        <p:nvPicPr>
          <p:cNvPr id="48130" name="Picture 2"/>
          <p:cNvPicPr>
            <a:picLocks noGrp="1" noChangeAspect="1" noChangeArrowheads="1"/>
          </p:cNvPicPr>
          <p:nvPr>
            <p:ph idx="1"/>
          </p:nvPr>
        </p:nvPicPr>
        <p:blipFill>
          <a:blip r:embed="rId2" cstate="email">
            <a:extLst>
              <a:ext uri="{28A0092B-C50C-407E-A947-70E740481C1C}"/>
            </a:extLst>
          </a:blip>
          <a:srcRect/>
          <a:stretch>
            <a:fillRect/>
          </a:stretch>
        </p:blipFill>
        <p:spPr>
          <a:xfrm>
            <a:off x="4427984" y="1604796"/>
            <a:ext cx="3741884" cy="4989179"/>
          </a:xfrm>
          <a:solidFill>
            <a:srgbClr val="FFFFFF">
              <a:shade val="85000"/>
            </a:srgbClr>
          </a:solidFill>
          <a:ln>
            <a:solidFill>
              <a:srgbClr val="92D050"/>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605" name="TextBox 7"/>
          <p:cNvSpPr txBox="1">
            <a:spLocks noChangeArrowheads="1"/>
          </p:cNvSpPr>
          <p:nvPr/>
        </p:nvSpPr>
        <p:spPr bwMode="auto">
          <a:xfrm>
            <a:off x="611188" y="1989138"/>
            <a:ext cx="3384550" cy="4524375"/>
          </a:xfrm>
          <a:prstGeom prst="rect">
            <a:avLst/>
          </a:prstGeom>
          <a:noFill/>
          <a:ln w="9525">
            <a:noFill/>
            <a:miter lim="800000"/>
            <a:headEnd/>
            <a:tailEnd/>
          </a:ln>
        </p:spPr>
        <p:txBody>
          <a:bodyPr>
            <a:spAutoFit/>
          </a:bodyPr>
          <a:lstStyle/>
          <a:p>
            <a:pPr algn="just"/>
            <a:r>
              <a:rPr lang="ru-RU" altLang="ru-RU" b="1">
                <a:solidFill>
                  <a:srgbClr val="00B0F0"/>
                </a:solidFill>
                <a:latin typeface="Times New Roman" pitchFamily="18" charset="0"/>
                <a:cs typeface="Times New Roman" pitchFamily="18" charset="0"/>
              </a:rPr>
              <a:t>Для формирования временных представлений у детей дошкольного возраста, мы использовали не только разнообразные методы и приемы, но и качественно обогатили предметно-развивающую среду. </a:t>
            </a:r>
          </a:p>
          <a:p>
            <a:pPr algn="just"/>
            <a:r>
              <a:rPr lang="ru-RU" altLang="ru-RU" b="1">
                <a:solidFill>
                  <a:srgbClr val="00B0F0"/>
                </a:solidFill>
                <a:latin typeface="Times New Roman" pitchFamily="18" charset="0"/>
                <a:cs typeface="Times New Roman" pitchFamily="18" charset="0"/>
              </a:rPr>
              <a:t>Мини-центр «Академики» с главным символом – часы, наполнен разнообразными играми и пособиями, которые дети могут использовать в самостоятельной деятельности.</a:t>
            </a:r>
          </a:p>
          <a:p>
            <a:endParaRPr lang="ru-RU" altLang="ru-RU" b="1">
              <a:solidFill>
                <a:srgbClr val="00B0F0"/>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body" idx="4294967295"/>
          </p:nvPr>
        </p:nvSpPr>
        <p:spPr>
          <a:xfrm>
            <a:off x="3419475" y="1079500"/>
            <a:ext cx="5580063" cy="1270000"/>
          </a:xfrm>
        </p:spPr>
        <p:txBody>
          <a:bodyPr lIns="90000" tIns="46800" rIns="90000" bIns="46800"/>
          <a:lstStyle/>
          <a:p>
            <a:pPr marL="1828800" lvl="4" indent="0" algn="just" defTabSz="449263" eaLnBrk="1" hangingPunct="1">
              <a:lnSpc>
                <a:spcPct val="80000"/>
              </a:lnSpc>
              <a:buClr>
                <a:srgbClr val="FF0000"/>
              </a:buClr>
              <a:buSzPct val="60000"/>
              <a:buFont typeface="Arial" charset="0"/>
              <a:buNone/>
              <a:tabLst>
                <a:tab pos="2057400"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 pos="10780713" algn="l"/>
              </a:tabLst>
            </a:pPr>
            <a:endParaRPr lang="ru-RU" altLang="ru-RU" sz="1600" b="1" i="1" smtClean="0">
              <a:solidFill>
                <a:srgbClr val="804C19"/>
              </a:solidFill>
            </a:endParaRPr>
          </a:p>
          <a:p>
            <a:pPr marL="1828800" lvl="4" indent="0" algn="just" defTabSz="449263" eaLnBrk="1" hangingPunct="1">
              <a:lnSpc>
                <a:spcPct val="80000"/>
              </a:lnSpc>
              <a:buClr>
                <a:srgbClr val="FF0000"/>
              </a:buClr>
              <a:buSzPct val="60000"/>
              <a:buFont typeface="Arial" charset="0"/>
              <a:buNone/>
              <a:tabLst>
                <a:tab pos="2057400"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 pos="10780713" algn="l"/>
              </a:tabLst>
            </a:pPr>
            <a:r>
              <a:rPr lang="ru-RU" altLang="ru-RU" sz="1600" b="1" i="1" smtClean="0">
                <a:solidFill>
                  <a:srgbClr val="FF0000"/>
                </a:solidFill>
              </a:rPr>
              <a:t>Цель:</a:t>
            </a:r>
            <a:r>
              <a:rPr lang="ru-RU" altLang="ru-RU" sz="1600" b="1" i="1" smtClean="0"/>
              <a:t> познакомить детей с разнообразием часов и с  историей их появления. </a:t>
            </a:r>
          </a:p>
        </p:txBody>
      </p:sp>
      <p:sp>
        <p:nvSpPr>
          <p:cNvPr id="19462" name="Text Box 6"/>
          <p:cNvSpPr txBox="1">
            <a:spLocks noChangeArrowheads="1"/>
          </p:cNvSpPr>
          <p:nvPr/>
        </p:nvSpPr>
        <p:spPr bwMode="auto">
          <a:xfrm>
            <a:off x="4716463" y="2781300"/>
            <a:ext cx="4111625" cy="3255963"/>
          </a:xfrm>
          <a:prstGeom prst="rect">
            <a:avLst/>
          </a:prstGeom>
          <a:noFill/>
          <a:ln w="9525">
            <a:noFill/>
            <a:round/>
            <a:headEnd/>
            <a:tailEnd/>
          </a:ln>
          <a:effectLst/>
        </p:spPr>
        <p:txBody>
          <a:bodyPr lIns="0" tIns="0" rIns="0" bIns="0"/>
          <a:lstStyle/>
          <a:p>
            <a:pPr marL="684213" indent="-682625" defTabSz="449263">
              <a:spcBef>
                <a:spcPts val="800"/>
              </a:spcBef>
              <a:buClr>
                <a:srgbClr val="000000"/>
              </a:buClr>
              <a:buFont typeface="Times New Roman" pitchFamily="18" charset="0"/>
              <a:buNone/>
              <a:tabLst>
                <a:tab pos="6842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ru-RU" altLang="ru-RU" sz="2400" b="1" i="1">
                <a:solidFill>
                  <a:srgbClr val="FF0000"/>
                </a:solidFill>
                <a:effectLst>
                  <a:outerShdw blurRad="38100" dist="38100" dir="2700000" algn="tl">
                    <a:srgbClr val="C0C0C0"/>
                  </a:outerShdw>
                </a:effectLst>
                <a:latin typeface="Times New Roman" pitchFamily="18" charset="0"/>
                <a:ea typeface="Lucida Sans Unicode" pitchFamily="34" charset="0"/>
                <a:cs typeface="Lucida Sans Unicode" pitchFamily="34" charset="0"/>
              </a:rPr>
              <a:t>Используется как:</a:t>
            </a:r>
          </a:p>
          <a:p>
            <a:pPr marL="684213" indent="-682625" defTabSz="449263">
              <a:spcBef>
                <a:spcPts val="800"/>
              </a:spcBef>
              <a:buClr>
                <a:srgbClr val="000000"/>
              </a:buClr>
              <a:buFont typeface="Times New Roman" pitchFamily="18" charset="0"/>
              <a:buChar char="•"/>
              <a:tabLst>
                <a:tab pos="6842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ru-RU" altLang="ru-RU" sz="2000" b="1" i="1">
                <a:solidFill>
                  <a:srgbClr val="000000"/>
                </a:solidFill>
                <a:effectLst>
                  <a:outerShdw blurRad="38100" dist="38100" dir="2700000" algn="tl">
                    <a:srgbClr val="C0C0C0"/>
                  </a:outerShdw>
                </a:effectLst>
                <a:latin typeface="Times New Roman" pitchFamily="18" charset="0"/>
                <a:ea typeface="Lucida Sans Unicode" pitchFamily="34" charset="0"/>
                <a:cs typeface="Lucida Sans Unicode" pitchFamily="34" charset="0"/>
              </a:rPr>
              <a:t>Наглядный материал для изучения видов и истории часов как на занятии, так и в совместной деятельности</a:t>
            </a:r>
          </a:p>
          <a:p>
            <a:pPr marL="684213" indent="-682625" defTabSz="449263">
              <a:spcBef>
                <a:spcPts val="800"/>
              </a:spcBef>
              <a:buClr>
                <a:srgbClr val="000000"/>
              </a:buClr>
              <a:buFont typeface="Times New Roman" pitchFamily="18" charset="0"/>
              <a:buChar char="•"/>
              <a:tabLst>
                <a:tab pos="6842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ru-RU" altLang="ru-RU" sz="2000" b="1" i="1">
                <a:solidFill>
                  <a:srgbClr val="000000"/>
                </a:solidFill>
                <a:effectLst>
                  <a:outerShdw blurRad="38100" dist="38100" dir="2700000" algn="tl">
                    <a:srgbClr val="C0C0C0"/>
                  </a:outerShdw>
                </a:effectLst>
                <a:latin typeface="Times New Roman" pitchFamily="18" charset="0"/>
                <a:ea typeface="Lucida Sans Unicode" pitchFamily="34" charset="0"/>
                <a:cs typeface="Lucida Sans Unicode" pitchFamily="34" charset="0"/>
              </a:rPr>
              <a:t>Возможность посещения музея воспитанниками других групп ДОУ</a:t>
            </a:r>
          </a:p>
        </p:txBody>
      </p:sp>
      <p:sp>
        <p:nvSpPr>
          <p:cNvPr id="26628" name="WordArt 8"/>
          <p:cNvSpPr>
            <a:spLocks noChangeArrowheads="1" noChangeShapeType="1" noTextEdit="1"/>
          </p:cNvSpPr>
          <p:nvPr/>
        </p:nvSpPr>
        <p:spPr bwMode="auto">
          <a:xfrm>
            <a:off x="1042988" y="476250"/>
            <a:ext cx="7416800" cy="593725"/>
          </a:xfrm>
          <a:prstGeom prst="rect">
            <a:avLst/>
          </a:prstGeom>
        </p:spPr>
        <p:txBody>
          <a:bodyPr wrap="none" fromWordArt="1">
            <a:prstTxWarp prst="textPlain">
              <a:avLst>
                <a:gd name="adj" fmla="val 50000"/>
              </a:avLst>
            </a:prstTxWarp>
          </a:bodyPr>
          <a:lstStyle/>
          <a:p>
            <a:pPr algn="ctr"/>
            <a:r>
              <a:rPr lang="ru-RU" sz="3600" kern="10">
                <a:ln w="19050">
                  <a:solidFill>
                    <a:srgbClr val="99CCFF"/>
                  </a:solidFill>
                  <a:round/>
                  <a:headEnd/>
                  <a:tailEnd/>
                </a:ln>
                <a:solidFill>
                  <a:srgbClr val="0066CC"/>
                </a:solidFill>
                <a:effectLst>
                  <a:outerShdw dist="35921" dir="2700000" algn="ctr" rotWithShape="0">
                    <a:srgbClr val="990000"/>
                  </a:outerShdw>
                </a:effectLst>
                <a:latin typeface="Impact"/>
              </a:rPr>
              <a:t>МИНИ МУЗЕЙ «ЧАСЫ И ЧАСИКИ»</a:t>
            </a:r>
          </a:p>
        </p:txBody>
      </p:sp>
      <p:pic>
        <p:nvPicPr>
          <p:cNvPr id="26629" name="Picture 5"/>
          <p:cNvPicPr>
            <a:picLocks noChangeAspect="1" noChangeArrowheads="1"/>
          </p:cNvPicPr>
          <p:nvPr/>
        </p:nvPicPr>
        <p:blipFill>
          <a:blip r:embed="rId3" cstate="email">
            <a:extLst>
              <a:ext uri="{28A0092B-C50C-407E-A947-70E740481C1C}"/>
            </a:extLst>
          </a:blip>
          <a:srcRect/>
          <a:stretch>
            <a:fillRect/>
          </a:stretch>
        </p:blipFill>
        <p:spPr bwMode="auto">
          <a:xfrm>
            <a:off x="611560" y="1196752"/>
            <a:ext cx="3927789" cy="5236824"/>
          </a:xfrm>
          <a:prstGeom prst="rect">
            <a:avLst/>
          </a:prstGeom>
          <a:solidFill>
            <a:srgbClr val="FFFFFF">
              <a:shade val="85000"/>
            </a:srgbClr>
          </a:solidFill>
          <a:ln w="9525">
            <a:solidFill>
              <a:srgbClr val="92D050"/>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ransition/>
  <p:timing>
    <p:tnLst>
      <p:par>
        <p:cTn id="1" dur="indefinite"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p:txBody>
          <a:bodyPr/>
          <a:lstStyle/>
          <a:p>
            <a:endParaRPr lang="ru-RU" altLang="ru-RU" smtClean="0"/>
          </a:p>
        </p:txBody>
      </p:sp>
      <p:pic>
        <p:nvPicPr>
          <p:cNvPr id="7" name="Объект 6"/>
          <p:cNvPicPr>
            <a:picLocks noGrp="1" noChangeAspect="1"/>
          </p:cNvPicPr>
          <p:nvPr>
            <p:ph idx="1"/>
          </p:nvPr>
        </p:nvPicPr>
        <p:blipFill>
          <a:blip r:embed="rId2" cstate="email">
            <a:extLst>
              <a:ext uri="{28A0092B-C50C-407E-A947-70E740481C1C}"/>
            </a:extLst>
          </a:blip>
          <a:stretch>
            <a:fillRect/>
          </a:stretch>
        </p:blipFill>
        <p:spPr>
          <a:xfrm>
            <a:off x="539552" y="260648"/>
            <a:ext cx="8091743" cy="6068807"/>
          </a:xfrm>
          <a:solidFill>
            <a:srgbClr val="FFFFFF">
              <a:shade val="85000"/>
            </a:srgbClr>
          </a:solidFill>
          <a:ln w="88900" cap="sq">
            <a:solidFill>
              <a:srgbClr val="92D050"/>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Номер слайда 5"/>
          <p:cNvSpPr>
            <a:spLocks noGrp="1"/>
          </p:cNvSpPr>
          <p:nvPr>
            <p:ph type="sldNum" sz="quarter" idx="12"/>
          </p:nvPr>
        </p:nvSpPr>
        <p:spPr/>
        <p:txBody>
          <a:bodyPr/>
          <a:lstStyle/>
          <a:p>
            <a:pPr>
              <a:defRPr/>
            </a:pPr>
            <a:fld id="{39B48F9D-D5E0-4407-92F5-8D0F932E2EEE}" type="slidenum">
              <a:rPr lang="ru-RU" smtClean="0"/>
              <a:pPr>
                <a:defRPr/>
              </a:pPr>
              <a:t>26</a:t>
            </a:fld>
            <a:endParaRPr lang="ru-RU"/>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Text Box 17"/>
          <p:cNvSpPr txBox="1">
            <a:spLocks noChangeArrowheads="1"/>
          </p:cNvSpPr>
          <p:nvPr/>
        </p:nvSpPr>
        <p:spPr bwMode="auto">
          <a:xfrm>
            <a:off x="5003800" y="1341438"/>
            <a:ext cx="1008063" cy="336550"/>
          </a:xfrm>
          <a:prstGeom prst="rect">
            <a:avLst/>
          </a:prstGeom>
          <a:noFill/>
          <a:ln w="9525">
            <a:noFill/>
            <a:miter lim="800000"/>
            <a:headEnd/>
            <a:tailEnd/>
          </a:ln>
        </p:spPr>
        <p:txBody>
          <a:bodyPr>
            <a:spAutoFit/>
          </a:bodyPr>
          <a:lstStyle/>
          <a:p>
            <a:pPr algn="ctr">
              <a:spcBef>
                <a:spcPct val="50000"/>
              </a:spcBef>
            </a:pPr>
            <a:endParaRPr lang="ru-RU" altLang="ru-RU" sz="1600" b="1">
              <a:latin typeface="Times New Roman" pitchFamily="18" charset="0"/>
            </a:endParaRPr>
          </a:p>
        </p:txBody>
      </p:sp>
      <p:sp>
        <p:nvSpPr>
          <p:cNvPr id="28675" name="WordArt 20"/>
          <p:cNvSpPr>
            <a:spLocks noChangeArrowheads="1" noChangeShapeType="1" noTextEdit="1"/>
          </p:cNvSpPr>
          <p:nvPr/>
        </p:nvSpPr>
        <p:spPr bwMode="auto">
          <a:xfrm>
            <a:off x="468313" y="188913"/>
            <a:ext cx="8229600" cy="863600"/>
          </a:xfrm>
          <a:prstGeom prst="rect">
            <a:avLst/>
          </a:prstGeom>
        </p:spPr>
        <p:txBody>
          <a:bodyPr wrap="none" fromWordArt="1">
            <a:prstTxWarp prst="textPlain">
              <a:avLst>
                <a:gd name="adj" fmla="val 50000"/>
              </a:avLst>
            </a:prstTxWarp>
          </a:bodyPr>
          <a:lstStyle/>
          <a:p>
            <a:pPr algn="ctr"/>
            <a:r>
              <a:rPr lang="ru-RU" sz="3600" kern="10">
                <a:ln w="19050">
                  <a:solidFill>
                    <a:srgbClr val="99CCFF"/>
                  </a:solidFill>
                  <a:round/>
                  <a:headEnd/>
                  <a:tailEnd/>
                </a:ln>
                <a:solidFill>
                  <a:srgbClr val="0066CC"/>
                </a:solidFill>
                <a:effectLst>
                  <a:outerShdw dist="35921" dir="2700000" algn="ctr" rotWithShape="0">
                    <a:srgbClr val="990000"/>
                  </a:outerShdw>
                </a:effectLst>
                <a:latin typeface="Impact"/>
              </a:rPr>
              <a:t>Формы взаимодействия </a:t>
            </a:r>
          </a:p>
          <a:p>
            <a:pPr algn="ctr"/>
            <a:r>
              <a:rPr lang="ru-RU" sz="3600" kern="10">
                <a:ln w="19050">
                  <a:solidFill>
                    <a:srgbClr val="99CCFF"/>
                  </a:solidFill>
                  <a:round/>
                  <a:headEnd/>
                  <a:tailEnd/>
                </a:ln>
                <a:solidFill>
                  <a:srgbClr val="0066CC"/>
                </a:solidFill>
                <a:effectLst>
                  <a:outerShdw dist="35921" dir="2700000" algn="ctr" rotWithShape="0">
                    <a:srgbClr val="990000"/>
                  </a:outerShdw>
                </a:effectLst>
                <a:latin typeface="Impact"/>
              </a:rPr>
              <a:t>с родителями</a:t>
            </a:r>
          </a:p>
        </p:txBody>
      </p:sp>
      <p:sp>
        <p:nvSpPr>
          <p:cNvPr id="28676" name="TextBox 1"/>
          <p:cNvSpPr txBox="1">
            <a:spLocks noChangeArrowheads="1"/>
          </p:cNvSpPr>
          <p:nvPr/>
        </p:nvSpPr>
        <p:spPr bwMode="auto">
          <a:xfrm>
            <a:off x="1042988" y="1844675"/>
            <a:ext cx="7561262" cy="3816350"/>
          </a:xfrm>
          <a:prstGeom prst="rect">
            <a:avLst/>
          </a:prstGeom>
          <a:noFill/>
          <a:ln w="9525">
            <a:noFill/>
            <a:miter lim="800000"/>
            <a:headEnd/>
            <a:tailEnd/>
          </a:ln>
        </p:spPr>
        <p:txBody>
          <a:bodyPr>
            <a:spAutoFit/>
          </a:bodyPr>
          <a:lstStyle/>
          <a:p>
            <a:pPr marL="285750" indent="-285750" algn="just">
              <a:buFontTx/>
              <a:buChar char="-"/>
            </a:pPr>
            <a:r>
              <a:rPr lang="ru-RU" altLang="ru-RU" sz="2800">
                <a:solidFill>
                  <a:srgbClr val="00B0F0"/>
                </a:solidFill>
                <a:latin typeface="Times New Roman" pitchFamily="18" charset="0"/>
                <a:cs typeface="Times New Roman" pitchFamily="18" charset="0"/>
              </a:rPr>
              <a:t>Оформление альбомов на тему «Я расту»;</a:t>
            </a:r>
          </a:p>
          <a:p>
            <a:pPr marL="285750" indent="-285750" algn="just">
              <a:buFontTx/>
              <a:buChar char="-"/>
            </a:pPr>
            <a:r>
              <a:rPr lang="ru-RU" altLang="ru-RU" sz="2800">
                <a:solidFill>
                  <a:srgbClr val="00B0F0"/>
                </a:solidFill>
                <a:latin typeface="Times New Roman" pitchFamily="18" charset="0"/>
                <a:cs typeface="Times New Roman" pitchFamily="18" charset="0"/>
              </a:rPr>
              <a:t>Помощь  в организации и оформлении мини – музея часов</a:t>
            </a:r>
          </a:p>
          <a:p>
            <a:pPr marL="285750" indent="-285750" algn="just">
              <a:buFontTx/>
              <a:buChar char="-"/>
            </a:pPr>
            <a:r>
              <a:rPr lang="ru-RU" altLang="ru-RU" sz="2800">
                <a:solidFill>
                  <a:srgbClr val="00B0F0"/>
                </a:solidFill>
                <a:latin typeface="Times New Roman" pitchFamily="18" charset="0"/>
                <a:cs typeface="Times New Roman" pitchFamily="18" charset="0"/>
              </a:rPr>
              <a:t>Выставка детских рисунков «Моя веселая неделька»</a:t>
            </a:r>
          </a:p>
          <a:p>
            <a:pPr marL="285750" indent="-285750" algn="just">
              <a:buFontTx/>
              <a:buChar char="-"/>
            </a:pPr>
            <a:r>
              <a:rPr lang="ru-RU" altLang="ru-RU" sz="2800">
                <a:solidFill>
                  <a:srgbClr val="00B0F0"/>
                </a:solidFill>
                <a:latin typeface="Times New Roman" pitchFamily="18" charset="0"/>
                <a:cs typeface="Times New Roman" pitchFamily="18" charset="0"/>
              </a:rPr>
              <a:t>Папка – передвижка для родителей с информацией «Что должен знать ребенок о времени»</a:t>
            </a:r>
          </a:p>
          <a:p>
            <a:pPr marL="285750" indent="-285750">
              <a:buFontTx/>
              <a:buChar char="-"/>
            </a:pPr>
            <a:endParaRPr lang="ru-RU" altLang="ru-RU"/>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3"/>
          <p:cNvSpPr>
            <a:spLocks noGrp="1"/>
          </p:cNvSpPr>
          <p:nvPr>
            <p:ph type="body" idx="1"/>
          </p:nvPr>
        </p:nvSpPr>
        <p:spPr/>
        <p:txBody>
          <a:bodyPr/>
          <a:lstStyle/>
          <a:p>
            <a:pPr eaLnBrk="1" hangingPunct="1">
              <a:lnSpc>
                <a:spcPct val="90000"/>
              </a:lnSpc>
            </a:pPr>
            <a:endParaRPr lang="ru-RU" altLang="ru-RU" sz="2400" smtClean="0"/>
          </a:p>
          <a:p>
            <a:pPr algn="just" eaLnBrk="1" hangingPunct="1">
              <a:lnSpc>
                <a:spcPct val="90000"/>
              </a:lnSpc>
              <a:buFont typeface="Arial" charset="0"/>
              <a:buNone/>
            </a:pPr>
            <a:r>
              <a:rPr lang="ru-RU" altLang="ru-RU" sz="2400" smtClean="0"/>
              <a:t>		</a:t>
            </a:r>
            <a:r>
              <a:rPr lang="ru-RU" altLang="ru-RU" sz="2400" smtClean="0">
                <a:solidFill>
                  <a:srgbClr val="00B0F0"/>
                </a:solidFill>
              </a:rPr>
              <a:t>Ориентировка во времени жизненно необходима ребенку, она послужит базисом его личностной культуры. Умение ориентироваться во времени даст детям возможность успешно развиваться, овладевать различными видами деятельности, познавать окружающий мир, т.к. уровень развития временных представлений является одним из важных показателей интеллектуальной готовности к школе. Развитие «чувства времени» помогает детям стать более организованными, дисциплинированными. </a:t>
            </a:r>
          </a:p>
        </p:txBody>
      </p:sp>
      <p:sp>
        <p:nvSpPr>
          <p:cNvPr id="29699" name="WordArt 6"/>
          <p:cNvSpPr>
            <a:spLocks noChangeArrowheads="1" noChangeShapeType="1" noTextEdit="1"/>
          </p:cNvSpPr>
          <p:nvPr/>
        </p:nvSpPr>
        <p:spPr bwMode="auto">
          <a:xfrm>
            <a:off x="1763713" y="908050"/>
            <a:ext cx="3816350" cy="576263"/>
          </a:xfrm>
          <a:prstGeom prst="rect">
            <a:avLst/>
          </a:prstGeom>
        </p:spPr>
        <p:txBody>
          <a:bodyPr wrap="none" fromWordArt="1">
            <a:prstTxWarp prst="textPlain">
              <a:avLst>
                <a:gd name="adj" fmla="val 50000"/>
              </a:avLst>
            </a:prstTxWarp>
          </a:bodyPr>
          <a:lstStyle/>
          <a:p>
            <a:pPr algn="ctr"/>
            <a:r>
              <a:rPr lang="ru-RU" sz="3600" kern="10">
                <a:ln w="19050">
                  <a:solidFill>
                    <a:srgbClr val="99CCFF"/>
                  </a:solidFill>
                  <a:round/>
                  <a:headEnd/>
                  <a:tailEnd/>
                </a:ln>
                <a:solidFill>
                  <a:srgbClr val="0066CC"/>
                </a:solidFill>
                <a:effectLst>
                  <a:outerShdw dist="35921" dir="2700000" algn="ctr" rotWithShape="0">
                    <a:srgbClr val="990000"/>
                  </a:outerShdw>
                </a:effectLst>
                <a:latin typeface="Impact"/>
              </a:rPr>
              <a:t>Вывод:</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WordArt 10"/>
          <p:cNvSpPr>
            <a:spLocks noChangeArrowheads="1" noChangeShapeType="1" noTextEdit="1"/>
          </p:cNvSpPr>
          <p:nvPr/>
        </p:nvSpPr>
        <p:spPr bwMode="auto">
          <a:xfrm>
            <a:off x="827088" y="1268413"/>
            <a:ext cx="7345362" cy="2447925"/>
          </a:xfrm>
          <a:prstGeom prst="rect">
            <a:avLst/>
          </a:prstGeom>
        </p:spPr>
        <p:txBody>
          <a:bodyPr wrap="none" fromWordArt="1">
            <a:prstTxWarp prst="textPlain">
              <a:avLst>
                <a:gd name="adj" fmla="val 50199"/>
              </a:avLst>
            </a:prstTxWarp>
          </a:bodyPr>
          <a:lstStyle/>
          <a:p>
            <a:pPr algn="ctr"/>
            <a:r>
              <a:rPr lang="ru-RU" sz="3600" kern="10">
                <a:ln w="19050">
                  <a:solidFill>
                    <a:srgbClr val="99CCFF"/>
                  </a:solidFill>
                  <a:round/>
                  <a:headEnd/>
                  <a:tailEnd/>
                </a:ln>
                <a:solidFill>
                  <a:srgbClr val="0066CC"/>
                </a:solidFill>
                <a:effectLst>
                  <a:outerShdw dist="35921" dir="2700000" algn="ctr" rotWithShape="0">
                    <a:srgbClr val="990000"/>
                  </a:outerShdw>
                </a:effectLst>
                <a:latin typeface="Impact"/>
              </a:rPr>
              <a:t>Спасибо за внимание!</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1"/>
          <p:cNvSpPr>
            <a:spLocks noGrp="1" noChangeArrowheads="1"/>
          </p:cNvSpPr>
          <p:nvPr>
            <p:ph type="title" idx="4294967295"/>
          </p:nvPr>
        </p:nvSpPr>
        <p:spPr>
          <a:xfrm>
            <a:off x="2519363" y="179388"/>
            <a:ext cx="4679950" cy="963612"/>
          </a:xfrm>
        </p:spPr>
        <p:txBody>
          <a:bodyPr lIns="0" tIns="0" rIns="0" bIns="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2800" i="1" smtClean="0">
                <a:latin typeface="Arial" charset="0"/>
              </a:rPr>
              <a:t/>
            </a:r>
            <a:br>
              <a:rPr lang="ru-RU" altLang="ru-RU" sz="2800" i="1" smtClean="0">
                <a:latin typeface="Arial" charset="0"/>
              </a:rPr>
            </a:br>
            <a:endParaRPr lang="ru-RU" altLang="ru-RU" sz="2800" i="1" smtClean="0">
              <a:latin typeface="Arial" charset="0"/>
            </a:endParaRPr>
          </a:p>
        </p:txBody>
      </p:sp>
      <p:sp>
        <p:nvSpPr>
          <p:cNvPr id="4098" name="Rectangle 2"/>
          <p:cNvSpPr>
            <a:spLocks noGrp="1" noChangeArrowheads="1"/>
          </p:cNvSpPr>
          <p:nvPr>
            <p:ph type="body" idx="4294967295"/>
          </p:nvPr>
        </p:nvSpPr>
        <p:spPr>
          <a:xfrm>
            <a:off x="755650" y="1196975"/>
            <a:ext cx="4895850" cy="3162300"/>
          </a:xfrm>
        </p:spPr>
        <p:txBody>
          <a:bodyPr lIns="0" tIns="0" rIns="0" bIns="0"/>
          <a:lstStyle/>
          <a:p>
            <a:pPr marL="338138" indent="-338138" defTabSz="449263" eaLnBrk="1" hangingPunct="1">
              <a:lnSpc>
                <a:spcPct val="90000"/>
              </a:lnSpc>
              <a:buClr>
                <a:srgbClr val="FF0000"/>
              </a:buClr>
              <a:buSzPct val="60000"/>
              <a:buFont typeface="Wingdings"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defRPr/>
            </a:pPr>
            <a:endParaRPr lang="ru-RU" sz="2000" b="1" dirty="0" smtClean="0"/>
          </a:p>
          <a:p>
            <a:pPr marL="0" indent="0" algn="just" defTabSz="449263" eaLnBrk="1" hangingPunct="1">
              <a:lnSpc>
                <a:spcPct val="90000"/>
              </a:lnSpc>
              <a:buClr>
                <a:srgbClr val="FF0000"/>
              </a:buClr>
              <a:buSzPct val="60000"/>
              <a:buFont typeface="Arial" charset="0"/>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defRPr/>
            </a:pPr>
            <a:r>
              <a:rPr lang="ru-RU" sz="2000" b="1" dirty="0" smtClean="0">
                <a:solidFill>
                  <a:srgbClr val="0070C0"/>
                </a:solidFill>
                <a:latin typeface="Times New Roman" panose="02020603050405020304" pitchFamily="18" charset="0"/>
                <a:cs typeface="Times New Roman" panose="02020603050405020304" pitchFamily="18" charset="0"/>
              </a:rPr>
              <a:t>Любому человеку жизненно необходимо научиться ориентироваться во времени. </a:t>
            </a:r>
          </a:p>
          <a:p>
            <a:pPr marL="0" indent="0" algn="just" defTabSz="449263" eaLnBrk="1" hangingPunct="1">
              <a:lnSpc>
                <a:spcPct val="90000"/>
              </a:lnSpc>
              <a:buClr>
                <a:srgbClr val="FF0000"/>
              </a:buClr>
              <a:buSzPct val="60000"/>
              <a:buFont typeface="Arial" charset="0"/>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defRPr/>
            </a:pPr>
            <a:r>
              <a:rPr lang="ru-RU" sz="2000" b="1" dirty="0" smtClean="0">
                <a:solidFill>
                  <a:srgbClr val="0070C0"/>
                </a:solidFill>
                <a:latin typeface="Times New Roman" panose="02020603050405020304" pitchFamily="18" charset="0"/>
                <a:cs typeface="Times New Roman" panose="02020603050405020304" pitchFamily="18" charset="0"/>
              </a:rPr>
              <a:t>У маленьких детей существуют трудности восприятия времени и временных отношений. </a:t>
            </a:r>
          </a:p>
          <a:p>
            <a:pPr marL="338138" indent="-338138" defTabSz="449263" eaLnBrk="1" hangingPunct="1">
              <a:lnSpc>
                <a:spcPct val="90000"/>
              </a:lnSpc>
              <a:buClr>
                <a:srgbClr val="FF0000"/>
              </a:buClr>
              <a:buSzPct val="60000"/>
              <a:buFont typeface="Wingdings"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defRPr/>
            </a:pPr>
            <a:endParaRPr lang="ru-RU" altLang="ru-RU" sz="2000" b="1" i="1" dirty="0" smtClean="0">
              <a:latin typeface="Arial" charset="0"/>
            </a:endParaRPr>
          </a:p>
        </p:txBody>
      </p:sp>
      <p:pic>
        <p:nvPicPr>
          <p:cNvPr id="5124" name="Picture 9"/>
          <p:cNvPicPr>
            <a:picLocks noChangeAspect="1" noChangeArrowheads="1"/>
          </p:cNvPicPr>
          <p:nvPr/>
        </p:nvPicPr>
        <p:blipFill>
          <a:blip r:embed="rId3"/>
          <a:srcRect/>
          <a:stretch>
            <a:fillRect/>
          </a:stretch>
        </p:blipFill>
        <p:spPr bwMode="auto">
          <a:xfrm>
            <a:off x="5729288" y="722313"/>
            <a:ext cx="1382712" cy="1336675"/>
          </a:xfrm>
          <a:prstGeom prst="rect">
            <a:avLst/>
          </a:prstGeom>
          <a:noFill/>
          <a:ln w="9525">
            <a:noFill/>
            <a:round/>
            <a:headEnd/>
            <a:tailEnd/>
          </a:ln>
        </p:spPr>
      </p:pic>
      <p:pic>
        <p:nvPicPr>
          <p:cNvPr id="5125" name="Picture 8"/>
          <p:cNvPicPr>
            <a:picLocks noChangeAspect="1" noChangeArrowheads="1"/>
          </p:cNvPicPr>
          <p:nvPr/>
        </p:nvPicPr>
        <p:blipFill>
          <a:blip r:embed="rId4"/>
          <a:srcRect/>
          <a:stretch>
            <a:fillRect/>
          </a:stretch>
        </p:blipFill>
        <p:spPr bwMode="auto">
          <a:xfrm>
            <a:off x="7210425" y="2276475"/>
            <a:ext cx="1393825" cy="1347788"/>
          </a:xfrm>
          <a:prstGeom prst="rect">
            <a:avLst/>
          </a:prstGeom>
          <a:noFill/>
          <a:ln w="9525">
            <a:noFill/>
            <a:round/>
            <a:headEnd/>
            <a:tailEnd/>
          </a:ln>
        </p:spPr>
      </p:pic>
      <p:pic>
        <p:nvPicPr>
          <p:cNvPr id="5126" name="Picture 6"/>
          <p:cNvPicPr>
            <a:picLocks noChangeAspect="1" noChangeArrowheads="1"/>
          </p:cNvPicPr>
          <p:nvPr/>
        </p:nvPicPr>
        <p:blipFill>
          <a:blip r:embed="rId5"/>
          <a:srcRect/>
          <a:stretch>
            <a:fillRect/>
          </a:stretch>
        </p:blipFill>
        <p:spPr bwMode="auto">
          <a:xfrm>
            <a:off x="5510213" y="3375025"/>
            <a:ext cx="1293812" cy="1277938"/>
          </a:xfrm>
          <a:prstGeom prst="rect">
            <a:avLst/>
          </a:prstGeom>
          <a:noFill/>
          <a:ln w="9525">
            <a:noFill/>
            <a:round/>
            <a:headEnd/>
            <a:tailEnd/>
          </a:ln>
        </p:spPr>
      </p:pic>
      <p:pic>
        <p:nvPicPr>
          <p:cNvPr id="5127" name="Picture 7"/>
          <p:cNvPicPr>
            <a:picLocks noChangeAspect="1" noChangeArrowheads="1"/>
          </p:cNvPicPr>
          <p:nvPr/>
        </p:nvPicPr>
        <p:blipFill>
          <a:blip r:embed="rId6"/>
          <a:srcRect/>
          <a:stretch>
            <a:fillRect/>
          </a:stretch>
        </p:blipFill>
        <p:spPr bwMode="auto">
          <a:xfrm>
            <a:off x="7146925" y="4941888"/>
            <a:ext cx="1284288" cy="1241425"/>
          </a:xfrm>
          <a:prstGeom prst="rect">
            <a:avLst/>
          </a:prstGeom>
          <a:noFill/>
          <a:ln w="9525">
            <a:noFill/>
            <a:round/>
            <a:headEnd/>
            <a:tailEnd/>
          </a:ln>
        </p:spPr>
      </p:pic>
      <p:sp>
        <p:nvSpPr>
          <p:cNvPr id="5128" name="WordArt 9"/>
          <p:cNvSpPr>
            <a:spLocks noChangeArrowheads="1" noChangeShapeType="1" noTextEdit="1"/>
          </p:cNvSpPr>
          <p:nvPr/>
        </p:nvSpPr>
        <p:spPr bwMode="auto">
          <a:xfrm>
            <a:off x="1763713" y="692150"/>
            <a:ext cx="2847975" cy="571500"/>
          </a:xfrm>
          <a:prstGeom prst="rect">
            <a:avLst/>
          </a:prstGeom>
        </p:spPr>
        <p:txBody>
          <a:bodyPr wrap="none" fromWordArt="1">
            <a:prstTxWarp prst="textPlain">
              <a:avLst>
                <a:gd name="adj" fmla="val 50000"/>
              </a:avLst>
            </a:prstTxWarp>
          </a:bodyPr>
          <a:lstStyle/>
          <a:p>
            <a:pPr algn="ctr"/>
            <a:r>
              <a:rPr lang="ru-RU" sz="3600" kern="10">
                <a:ln w="19050">
                  <a:solidFill>
                    <a:srgbClr val="99CCFF"/>
                  </a:solidFill>
                  <a:round/>
                  <a:headEnd/>
                  <a:tailEnd/>
                </a:ln>
                <a:solidFill>
                  <a:srgbClr val="0066CC"/>
                </a:solidFill>
                <a:effectLst>
                  <a:outerShdw dist="35921" dir="2700000" algn="ctr" rotWithShape="0">
                    <a:srgbClr val="990000"/>
                  </a:outerShdw>
                </a:effectLst>
                <a:latin typeface="Impact"/>
              </a:rPr>
              <a:t>Актуальность:</a:t>
            </a:r>
          </a:p>
        </p:txBody>
      </p:sp>
      <p:pic>
        <p:nvPicPr>
          <p:cNvPr id="5129" name="Picture 9"/>
          <p:cNvPicPr>
            <a:picLocks noChangeAspect="1" noChangeArrowheads="1"/>
          </p:cNvPicPr>
          <p:nvPr/>
        </p:nvPicPr>
        <p:blipFill>
          <a:blip r:embed="rId7" cstate="email">
            <a:extLst>
              <a:ext uri="{28A0092B-C50C-407E-A947-70E740481C1C}"/>
            </a:extLst>
          </a:blip>
          <a:srcRect/>
          <a:stretch>
            <a:fillRect/>
          </a:stretch>
        </p:blipFill>
        <p:spPr bwMode="auto">
          <a:xfrm>
            <a:off x="684213" y="3375025"/>
            <a:ext cx="3743325" cy="295116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ext uri="{91240B29-F687-4F45-9708-019B960494DF}"/>
            <a:ext uri="{AF507438-7753-43E0-B8FC-AC1667EBCBE1}"/>
          </a:extLst>
        </p:spPr>
      </p:pic>
    </p:spTree>
  </p:cSld>
  <p:clrMapOvr>
    <a:masterClrMapping/>
  </p:clrMapOvr>
  <p:transition/>
  <p:timing>
    <p:tnLst>
      <p:par>
        <p:cTn id="1" dur="indefinite"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4"/>
          <p:cNvSpPr>
            <a:spLocks noGrp="1"/>
          </p:cNvSpPr>
          <p:nvPr>
            <p:ph type="title"/>
          </p:nvPr>
        </p:nvSpPr>
        <p:spPr>
          <a:xfrm>
            <a:off x="2339975" y="620713"/>
            <a:ext cx="6346825" cy="1871662"/>
          </a:xfrm>
        </p:spPr>
        <p:txBody>
          <a:bodyPr/>
          <a:lstStyle/>
          <a:p>
            <a:r>
              <a:rPr lang="ru-RU" altLang="ru-RU" sz="2800" smtClean="0">
                <a:solidFill>
                  <a:srgbClr val="FF0000"/>
                </a:solidFill>
              </a:rPr>
              <a:t>Готовность ребенка к обучению в школе включает в себя важные составляющие:</a:t>
            </a:r>
          </a:p>
        </p:txBody>
      </p:sp>
      <p:sp>
        <p:nvSpPr>
          <p:cNvPr id="6" name="Содержимое 5"/>
          <p:cNvSpPr>
            <a:spLocks noGrp="1"/>
          </p:cNvSpPr>
          <p:nvPr>
            <p:ph idx="1"/>
          </p:nvPr>
        </p:nvSpPr>
        <p:spPr>
          <a:xfrm>
            <a:off x="457200" y="2349500"/>
            <a:ext cx="8229600" cy="3671888"/>
          </a:xfrm>
        </p:spPr>
        <p:txBody>
          <a:bodyPr>
            <a:normAutofit fontScale="92500" lnSpcReduction="10000"/>
          </a:bodyPr>
          <a:lstStyle/>
          <a:p>
            <a:pPr>
              <a:buFont typeface="Arial" charset="0"/>
              <a:buNone/>
              <a:defRPr/>
            </a:pPr>
            <a:endParaRPr lang="ru-RU" dirty="0" smtClean="0"/>
          </a:p>
          <a:p>
            <a:pPr>
              <a:defRPr/>
            </a:pPr>
            <a:r>
              <a:rPr lang="ru-RU" sz="2600" dirty="0" smtClean="0">
                <a:solidFill>
                  <a:srgbClr val="0070C0"/>
                </a:solidFill>
              </a:rPr>
              <a:t>Крепкое физическое здоровье</a:t>
            </a:r>
          </a:p>
          <a:p>
            <a:pPr>
              <a:defRPr/>
            </a:pPr>
            <a:r>
              <a:rPr lang="ru-RU" sz="2600" dirty="0" smtClean="0">
                <a:solidFill>
                  <a:srgbClr val="0070C0"/>
                </a:solidFill>
              </a:rPr>
              <a:t>Высокая познавательная активность</a:t>
            </a:r>
          </a:p>
          <a:p>
            <a:pPr>
              <a:defRPr/>
            </a:pPr>
            <a:r>
              <a:rPr lang="ru-RU" sz="2600" dirty="0" smtClean="0">
                <a:solidFill>
                  <a:srgbClr val="0070C0"/>
                </a:solidFill>
              </a:rPr>
              <a:t>Умение общаться с детьми и взрослыми</a:t>
            </a:r>
          </a:p>
          <a:p>
            <a:pPr>
              <a:defRPr/>
            </a:pPr>
            <a:r>
              <a:rPr lang="ru-RU" sz="2600" dirty="0" smtClean="0">
                <a:solidFill>
                  <a:srgbClr val="0070C0"/>
                </a:solidFill>
              </a:rPr>
              <a:t>Способность к восприятию окружающего мира</a:t>
            </a:r>
          </a:p>
          <a:p>
            <a:pPr>
              <a:defRPr/>
            </a:pPr>
            <a:r>
              <a:rPr lang="ru-RU" sz="2600" dirty="0" smtClean="0">
                <a:solidFill>
                  <a:srgbClr val="0070C0"/>
                </a:solidFill>
              </a:rPr>
              <a:t>Познавательная активность</a:t>
            </a:r>
          </a:p>
          <a:p>
            <a:pPr>
              <a:defRPr/>
            </a:pPr>
            <a:r>
              <a:rPr lang="ru-RU" sz="2600" dirty="0" smtClean="0">
                <a:solidFill>
                  <a:srgbClr val="0070C0"/>
                </a:solidFill>
              </a:rPr>
              <a:t>Самостоятельность, умение планировать свою деятельность</a:t>
            </a:r>
          </a:p>
          <a:p>
            <a:pPr>
              <a:defRPr/>
            </a:pPr>
            <a:r>
              <a:rPr lang="ru-RU" sz="2600" dirty="0" smtClean="0">
                <a:solidFill>
                  <a:srgbClr val="0070C0"/>
                </a:solidFill>
              </a:rPr>
              <a:t>Пространственно-временная ориентировка</a:t>
            </a:r>
          </a:p>
          <a:p>
            <a:pPr>
              <a:defRPr/>
            </a:pPr>
            <a:endParaRPr lang="ru-RU" dirty="0">
              <a:solidFill>
                <a:srgbClr val="002060"/>
              </a:solidFill>
            </a:endParaRPr>
          </a:p>
        </p:txBody>
      </p:sp>
      <p:pic>
        <p:nvPicPr>
          <p:cNvPr id="6148" name="Рисунок 3" descr="девочка.png"/>
          <p:cNvPicPr>
            <a:picLocks noChangeAspect="1"/>
          </p:cNvPicPr>
          <p:nvPr/>
        </p:nvPicPr>
        <p:blipFill>
          <a:blip r:embed="rId2"/>
          <a:srcRect/>
          <a:stretch>
            <a:fillRect/>
          </a:stretch>
        </p:blipFill>
        <p:spPr bwMode="auto">
          <a:xfrm>
            <a:off x="395288" y="333375"/>
            <a:ext cx="2133600" cy="2133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026" name="Organization Chart 20"/>
          <p:cNvGraphicFramePr>
            <a:graphicFrameLocks/>
          </p:cNvGraphicFramePr>
          <p:nvPr/>
        </p:nvGraphicFramePr>
        <p:xfrm>
          <a:off x="250825" y="620713"/>
          <a:ext cx="8713788" cy="1296987"/>
        </p:xfrm>
        <a:graphic>
          <a:graphicData uri="http://schemas.openxmlformats.org/drawingml/2006/compatibility">
            <com:legacyDrawing xmlns:com="http://schemas.openxmlformats.org/drawingml/2006/compatibility" spid="_x0000_s1026"/>
          </a:graphicData>
        </a:graphic>
      </p:graphicFrame>
      <p:sp>
        <p:nvSpPr>
          <p:cNvPr id="29707" name="Rectangle 51"/>
          <p:cNvSpPr>
            <a:spLocks noChangeArrowheads="1"/>
          </p:cNvSpPr>
          <p:nvPr/>
        </p:nvSpPr>
        <p:spPr bwMode="auto">
          <a:xfrm>
            <a:off x="323850" y="2420938"/>
            <a:ext cx="2808288" cy="3744912"/>
          </a:xfrm>
          <a:prstGeom prst="rect">
            <a:avLst/>
          </a:prstGeom>
          <a:solidFill>
            <a:srgbClr val="FFFF00"/>
          </a:solidFill>
          <a:ln w="9525">
            <a:solidFill>
              <a:schemeClr val="tx1"/>
            </a:solidFill>
            <a:miter lim="800000"/>
            <a:headEnd/>
            <a:tailEnd/>
          </a:ln>
        </p:spPr>
        <p:txBody>
          <a:bodyPr wrap="none" anchor="ctr"/>
          <a:lstStyle/>
          <a:p>
            <a:pPr algn="ctr">
              <a:buFontTx/>
              <a:buChar char="•"/>
              <a:defRPr/>
            </a:pPr>
            <a:endParaRPr lang="ru-RU" sz="1600" i="1">
              <a:effectLst>
                <a:outerShdw blurRad="38100" dist="38100" dir="2700000" algn="tl">
                  <a:srgbClr val="FFFFFF"/>
                </a:outerShdw>
              </a:effectLst>
              <a:latin typeface="Times New Roman" pitchFamily="18" charset="0"/>
            </a:endParaRPr>
          </a:p>
        </p:txBody>
      </p:sp>
      <p:sp>
        <p:nvSpPr>
          <p:cNvPr id="1036" name="Line 52"/>
          <p:cNvSpPr>
            <a:spLocks noChangeShapeType="1"/>
          </p:cNvSpPr>
          <p:nvPr/>
        </p:nvSpPr>
        <p:spPr bwMode="auto">
          <a:xfrm>
            <a:off x="2085975" y="1989138"/>
            <a:ext cx="1588" cy="431800"/>
          </a:xfrm>
          <a:prstGeom prst="line">
            <a:avLst/>
          </a:prstGeom>
          <a:noFill/>
          <a:ln w="9525">
            <a:solidFill>
              <a:schemeClr val="tx1"/>
            </a:solidFill>
            <a:round/>
            <a:headEnd/>
            <a:tailEnd type="triangle" w="med" len="med"/>
          </a:ln>
        </p:spPr>
        <p:txBody>
          <a:bodyPr/>
          <a:lstStyle/>
          <a:p>
            <a:endParaRPr lang="ru-RU"/>
          </a:p>
        </p:txBody>
      </p:sp>
      <p:sp>
        <p:nvSpPr>
          <p:cNvPr id="29709" name="Rectangle 53"/>
          <p:cNvSpPr>
            <a:spLocks noChangeArrowheads="1"/>
          </p:cNvSpPr>
          <p:nvPr/>
        </p:nvSpPr>
        <p:spPr bwMode="auto">
          <a:xfrm>
            <a:off x="3276600" y="2420938"/>
            <a:ext cx="2736850" cy="3744912"/>
          </a:xfrm>
          <a:prstGeom prst="rect">
            <a:avLst/>
          </a:prstGeom>
          <a:solidFill>
            <a:srgbClr val="FFFF00"/>
          </a:solidFill>
          <a:ln w="9525">
            <a:solidFill>
              <a:schemeClr val="tx1"/>
            </a:solidFill>
            <a:miter lim="800000"/>
            <a:headEnd/>
            <a:tailEnd/>
          </a:ln>
        </p:spPr>
        <p:txBody>
          <a:bodyPr wrap="none" anchor="ctr"/>
          <a:lstStyle/>
          <a:p>
            <a:pPr marL="342900" indent="-342900">
              <a:defRPr/>
            </a:pPr>
            <a:endParaRPr lang="ru-RU" sz="1000" b="1" i="1">
              <a:effectLst>
                <a:outerShdw blurRad="38100" dist="38100" dir="2700000" algn="tl">
                  <a:srgbClr val="FFFFFF"/>
                </a:outerShdw>
              </a:effectLst>
              <a:latin typeface="Times New Roman" pitchFamily="18" charset="0"/>
            </a:endParaRPr>
          </a:p>
        </p:txBody>
      </p:sp>
      <p:sp>
        <p:nvSpPr>
          <p:cNvPr id="1038" name="Line 54"/>
          <p:cNvSpPr>
            <a:spLocks noChangeShapeType="1"/>
          </p:cNvSpPr>
          <p:nvPr/>
        </p:nvSpPr>
        <p:spPr bwMode="auto">
          <a:xfrm>
            <a:off x="4822825" y="1989138"/>
            <a:ext cx="1588" cy="431800"/>
          </a:xfrm>
          <a:prstGeom prst="line">
            <a:avLst/>
          </a:prstGeom>
          <a:noFill/>
          <a:ln w="9525">
            <a:solidFill>
              <a:schemeClr val="tx1"/>
            </a:solidFill>
            <a:round/>
            <a:headEnd/>
            <a:tailEnd type="triangle" w="med" len="med"/>
          </a:ln>
        </p:spPr>
        <p:txBody>
          <a:bodyPr/>
          <a:lstStyle/>
          <a:p>
            <a:endParaRPr lang="ru-RU"/>
          </a:p>
        </p:txBody>
      </p:sp>
      <p:sp>
        <p:nvSpPr>
          <p:cNvPr id="29711" name="Rectangle 56"/>
          <p:cNvSpPr>
            <a:spLocks noChangeArrowheads="1"/>
          </p:cNvSpPr>
          <p:nvPr/>
        </p:nvSpPr>
        <p:spPr bwMode="auto">
          <a:xfrm>
            <a:off x="6156325" y="2420938"/>
            <a:ext cx="2663825" cy="3744912"/>
          </a:xfrm>
          <a:prstGeom prst="rect">
            <a:avLst/>
          </a:prstGeom>
          <a:solidFill>
            <a:srgbClr val="FFFF00"/>
          </a:solidFill>
          <a:ln w="9525">
            <a:solidFill>
              <a:schemeClr val="hlink"/>
            </a:solidFill>
            <a:miter lim="800000"/>
            <a:headEnd/>
            <a:tailEnd/>
          </a:ln>
        </p:spPr>
        <p:txBody>
          <a:bodyPr wrap="none" anchor="ctr"/>
          <a:lstStyle/>
          <a:p>
            <a:pPr>
              <a:defRPr/>
            </a:pPr>
            <a:endParaRPr lang="ru-RU" sz="1200">
              <a:effectLst>
                <a:outerShdw blurRad="38100" dist="38100" dir="2700000" algn="tl">
                  <a:srgbClr val="FFFFFF"/>
                </a:outerShdw>
              </a:effectLst>
              <a:latin typeface="Times New Roman" pitchFamily="18" charset="0"/>
            </a:endParaRPr>
          </a:p>
        </p:txBody>
      </p:sp>
      <p:sp>
        <p:nvSpPr>
          <p:cNvPr id="1040" name="Line 57"/>
          <p:cNvSpPr>
            <a:spLocks noChangeShapeType="1"/>
          </p:cNvSpPr>
          <p:nvPr/>
        </p:nvSpPr>
        <p:spPr bwMode="auto">
          <a:xfrm>
            <a:off x="7775575" y="1989138"/>
            <a:ext cx="1588" cy="360362"/>
          </a:xfrm>
          <a:prstGeom prst="line">
            <a:avLst/>
          </a:prstGeom>
          <a:noFill/>
          <a:ln w="9525">
            <a:solidFill>
              <a:schemeClr val="tx1"/>
            </a:solidFill>
            <a:round/>
            <a:headEnd/>
            <a:tailEnd type="triangle" w="med" len="med"/>
          </a:ln>
        </p:spPr>
        <p:txBody>
          <a:bodyPr/>
          <a:lstStyle/>
          <a:p>
            <a:endParaRPr lang="ru-RU"/>
          </a:p>
        </p:txBody>
      </p:sp>
      <p:sp>
        <p:nvSpPr>
          <p:cNvPr id="29713" name="Rectangle 17"/>
          <p:cNvSpPr>
            <a:spLocks noChangeArrowheads="1"/>
          </p:cNvSpPr>
          <p:nvPr/>
        </p:nvSpPr>
        <p:spPr bwMode="auto">
          <a:xfrm>
            <a:off x="684213" y="2636838"/>
            <a:ext cx="2303462" cy="3300412"/>
          </a:xfrm>
          <a:prstGeom prst="rect">
            <a:avLst/>
          </a:prstGeom>
          <a:noFill/>
          <a:ln w="9525">
            <a:noFill/>
            <a:miter lim="800000"/>
            <a:headEnd/>
            <a:tailEnd/>
          </a:ln>
          <a:effectLst/>
        </p:spPr>
        <p:txBody>
          <a:bodyPr>
            <a:spAutoFit/>
          </a:bodyPr>
          <a:lstStyle/>
          <a:p>
            <a:pPr>
              <a:defRPr/>
            </a:pPr>
            <a:r>
              <a:rPr lang="ru-RU" sz="1600" b="1" i="1" dirty="0">
                <a:effectLst>
                  <a:outerShdw blurRad="38100" dist="38100" dir="2700000" algn="tl">
                    <a:srgbClr val="C0C0C0"/>
                  </a:outerShdw>
                </a:effectLst>
                <a:latin typeface="Times New Roman" pitchFamily="18" charset="0"/>
              </a:rPr>
              <a:t>1. Дать понятие о</a:t>
            </a:r>
            <a:r>
              <a:rPr lang="ru-RU" b="1" i="1" dirty="0">
                <a:effectLst>
                  <a:outerShdw blurRad="38100" dist="38100" dir="2700000" algn="tl">
                    <a:srgbClr val="C0C0C0"/>
                  </a:outerShdw>
                </a:effectLst>
                <a:latin typeface="Times New Roman" pitchFamily="18" charset="0"/>
              </a:rPr>
              <a:t> </a:t>
            </a:r>
            <a:r>
              <a:rPr lang="ru-RU" sz="1600" b="1" i="1" dirty="0">
                <a:effectLst>
                  <a:outerShdw blurRad="38100" dist="38100" dir="2700000" algn="tl">
                    <a:srgbClr val="C0C0C0"/>
                  </a:outerShdw>
                </a:effectLst>
                <a:latin typeface="Times New Roman" pitchFamily="18" charset="0"/>
              </a:rPr>
              <a:t>времени.</a:t>
            </a:r>
          </a:p>
          <a:p>
            <a:pPr>
              <a:defRPr/>
            </a:pPr>
            <a:endParaRPr lang="ru-RU" sz="1600" b="1" i="1" dirty="0">
              <a:effectLst>
                <a:outerShdw blurRad="38100" dist="38100" dir="2700000" algn="tl">
                  <a:srgbClr val="C0C0C0"/>
                </a:outerShdw>
              </a:effectLst>
              <a:latin typeface="Times New Roman" pitchFamily="18" charset="0"/>
            </a:endParaRPr>
          </a:p>
          <a:p>
            <a:pPr>
              <a:defRPr/>
            </a:pPr>
            <a:r>
              <a:rPr lang="ru-RU" sz="1600" b="1" i="1" dirty="0">
                <a:effectLst>
                  <a:outerShdw blurRad="38100" dist="38100" dir="2700000" algn="tl">
                    <a:srgbClr val="C0C0C0"/>
                  </a:outerShdw>
                </a:effectLst>
                <a:latin typeface="Times New Roman" pitchFamily="18" charset="0"/>
              </a:rPr>
              <a:t>2. Учить изменять ритм и темп своих действий.</a:t>
            </a:r>
          </a:p>
          <a:p>
            <a:pPr>
              <a:defRPr/>
            </a:pPr>
            <a:endParaRPr lang="ru-RU" sz="1600" b="1" i="1" dirty="0">
              <a:effectLst>
                <a:outerShdw blurRad="38100" dist="38100" dir="2700000" algn="tl">
                  <a:srgbClr val="C0C0C0"/>
                </a:outerShdw>
              </a:effectLst>
              <a:latin typeface="Times New Roman" pitchFamily="18" charset="0"/>
            </a:endParaRPr>
          </a:p>
          <a:p>
            <a:pPr>
              <a:defRPr/>
            </a:pPr>
            <a:r>
              <a:rPr lang="ru-RU" sz="1600" b="1" i="1" dirty="0">
                <a:effectLst>
                  <a:outerShdw blurRad="38100" dist="38100" dir="2700000" algn="tl">
                    <a:srgbClr val="C0C0C0"/>
                  </a:outerShdw>
                </a:effectLst>
                <a:latin typeface="Times New Roman" pitchFamily="18" charset="0"/>
              </a:rPr>
              <a:t>3. Понимать назначение календаря, знать название и последовательность времен года, месяцев, дней недели.</a:t>
            </a:r>
          </a:p>
        </p:txBody>
      </p:sp>
      <p:sp>
        <p:nvSpPr>
          <p:cNvPr id="29714" name="Rectangle 18"/>
          <p:cNvSpPr>
            <a:spLocks noChangeArrowheads="1"/>
          </p:cNvSpPr>
          <p:nvPr/>
        </p:nvSpPr>
        <p:spPr bwMode="auto">
          <a:xfrm>
            <a:off x="3348038" y="2565400"/>
            <a:ext cx="2592387" cy="2536825"/>
          </a:xfrm>
          <a:prstGeom prst="rect">
            <a:avLst/>
          </a:prstGeom>
          <a:noFill/>
          <a:ln w="9525">
            <a:noFill/>
            <a:miter lim="800000"/>
            <a:headEnd/>
            <a:tailEnd/>
          </a:ln>
          <a:effectLst/>
        </p:spPr>
        <p:txBody>
          <a:bodyPr>
            <a:spAutoFit/>
          </a:bodyPr>
          <a:lstStyle/>
          <a:p>
            <a:pPr marL="342900" indent="-342900">
              <a:defRPr/>
            </a:pPr>
            <a:r>
              <a:rPr lang="ru-RU" sz="1600" b="1" i="1" dirty="0">
                <a:effectLst>
                  <a:outerShdw blurRad="38100" dist="38100" dir="2700000" algn="tl">
                    <a:srgbClr val="C0C0C0"/>
                  </a:outerShdw>
                </a:effectLst>
                <a:latin typeface="Times New Roman" pitchFamily="18" charset="0"/>
              </a:rPr>
              <a:t>1.Развивать логическое мышление, память.</a:t>
            </a:r>
          </a:p>
          <a:p>
            <a:pPr marL="342900" indent="-342900">
              <a:defRPr/>
            </a:pPr>
            <a:r>
              <a:rPr lang="ru-RU" sz="1600" b="1" i="1" dirty="0">
                <a:effectLst>
                  <a:outerShdw blurRad="38100" dist="38100" dir="2700000" algn="tl">
                    <a:srgbClr val="C0C0C0"/>
                  </a:outerShdw>
                </a:effectLst>
                <a:latin typeface="Times New Roman" pitchFamily="18" charset="0"/>
              </a:rPr>
              <a:t>2. Развивать лексическую грамотность,</a:t>
            </a:r>
          </a:p>
          <a:p>
            <a:pPr marL="342900" indent="-342900">
              <a:defRPr/>
            </a:pPr>
            <a:r>
              <a:rPr lang="ru-RU" sz="1600" b="1" i="1" dirty="0">
                <a:effectLst>
                  <a:outerShdw blurRad="38100" dist="38100" dir="2700000" algn="tl">
                    <a:srgbClr val="C0C0C0"/>
                  </a:outerShdw>
                </a:effectLst>
                <a:latin typeface="Times New Roman" pitchFamily="18" charset="0"/>
              </a:rPr>
              <a:t> обогащать словарный запас.</a:t>
            </a:r>
          </a:p>
          <a:p>
            <a:pPr marL="342900" indent="-342900">
              <a:defRPr/>
            </a:pPr>
            <a:r>
              <a:rPr lang="ru-RU" sz="1600" b="1" i="1" dirty="0">
                <a:effectLst>
                  <a:outerShdw blurRad="38100" dist="38100" dir="2700000" algn="tl">
                    <a:srgbClr val="C0C0C0"/>
                  </a:outerShdw>
                </a:effectLst>
                <a:latin typeface="Times New Roman" pitchFamily="18" charset="0"/>
              </a:rPr>
              <a:t>3. Развивать речь.</a:t>
            </a:r>
          </a:p>
          <a:p>
            <a:pPr marL="342900" indent="-342900">
              <a:defRPr/>
            </a:pPr>
            <a:r>
              <a:rPr lang="ru-RU" sz="1600" b="1" i="1" dirty="0">
                <a:effectLst>
                  <a:outerShdw blurRad="38100" dist="38100" dir="2700000" algn="tl">
                    <a:srgbClr val="C0C0C0"/>
                  </a:outerShdw>
                </a:effectLst>
                <a:latin typeface="Times New Roman" pitchFamily="18" charset="0"/>
              </a:rPr>
              <a:t>4. Развивать чувство времени, активность, целеустремленность.</a:t>
            </a:r>
          </a:p>
        </p:txBody>
      </p:sp>
      <p:sp>
        <p:nvSpPr>
          <p:cNvPr id="29715" name="Rectangle 19"/>
          <p:cNvSpPr>
            <a:spLocks noChangeArrowheads="1"/>
          </p:cNvSpPr>
          <p:nvPr/>
        </p:nvSpPr>
        <p:spPr bwMode="auto">
          <a:xfrm>
            <a:off x="6156325" y="2565400"/>
            <a:ext cx="2663825" cy="2047875"/>
          </a:xfrm>
          <a:prstGeom prst="rect">
            <a:avLst/>
          </a:prstGeom>
          <a:noFill/>
          <a:ln w="9525">
            <a:noFill/>
            <a:miter lim="800000"/>
            <a:headEnd/>
            <a:tailEnd/>
          </a:ln>
          <a:effectLst/>
        </p:spPr>
        <p:txBody>
          <a:bodyPr>
            <a:spAutoFit/>
          </a:bodyPr>
          <a:lstStyle/>
          <a:p>
            <a:pPr>
              <a:defRPr/>
            </a:pPr>
            <a:r>
              <a:rPr lang="ru-RU" sz="1600" b="1" i="1" dirty="0">
                <a:effectLst>
                  <a:outerShdw blurRad="38100" dist="38100" dir="2700000" algn="tl">
                    <a:srgbClr val="C0C0C0"/>
                  </a:outerShdw>
                </a:effectLst>
                <a:latin typeface="Times New Roman" pitchFamily="18" charset="0"/>
              </a:rPr>
              <a:t>1. Уметь беречь время.</a:t>
            </a:r>
          </a:p>
          <a:p>
            <a:pPr>
              <a:defRPr/>
            </a:pPr>
            <a:r>
              <a:rPr lang="ru-RU" sz="1600" b="1" i="1" dirty="0">
                <a:effectLst>
                  <a:outerShdw blurRad="38100" dist="38100" dir="2700000" algn="tl">
                    <a:srgbClr val="C0C0C0"/>
                  </a:outerShdw>
                </a:effectLst>
                <a:latin typeface="Times New Roman" pitchFamily="18" charset="0"/>
              </a:rPr>
              <a:t>2. Воспитывать чувство удовлетворение от выполнения заданий на время.</a:t>
            </a:r>
          </a:p>
          <a:p>
            <a:pPr>
              <a:defRPr/>
            </a:pPr>
            <a:r>
              <a:rPr lang="ru-RU" sz="1600" b="1" i="1" dirty="0">
                <a:effectLst>
                  <a:outerShdw blurRad="38100" dist="38100" dir="2700000" algn="tl">
                    <a:srgbClr val="C0C0C0"/>
                  </a:outerShdw>
                </a:effectLst>
                <a:latin typeface="Times New Roman" pitchFamily="18" charset="0"/>
              </a:rPr>
              <a:t>3. Воспитывать дисциплинированность, целеустремленность.</a:t>
            </a:r>
          </a:p>
        </p:txBody>
      </p:sp>
      <p:pic>
        <p:nvPicPr>
          <p:cNvPr id="1044" name="Picture 4" descr="AN00790_"/>
          <p:cNvPicPr>
            <a:picLocks noChangeAspect="1" noChangeArrowheads="1"/>
          </p:cNvPicPr>
          <p:nvPr/>
        </p:nvPicPr>
        <p:blipFill>
          <a:blip r:embed="rId3"/>
          <a:srcRect/>
          <a:stretch>
            <a:fillRect/>
          </a:stretch>
        </p:blipFill>
        <p:spPr bwMode="auto">
          <a:xfrm>
            <a:off x="395288" y="188913"/>
            <a:ext cx="1317625" cy="1374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3"/>
          <p:cNvSpPr>
            <a:spLocks noGrp="1"/>
          </p:cNvSpPr>
          <p:nvPr>
            <p:ph type="body" idx="1"/>
          </p:nvPr>
        </p:nvSpPr>
        <p:spPr/>
        <p:txBody>
          <a:bodyPr/>
          <a:lstStyle/>
          <a:p>
            <a:pPr eaLnBrk="1" hangingPunct="1"/>
            <a:r>
              <a:rPr lang="ru-RU" altLang="ru-RU" sz="2400" smtClean="0"/>
              <a:t>Воспроизводить последовательность, начиная с любой из частей суток.</a:t>
            </a:r>
          </a:p>
          <a:p>
            <a:pPr eaLnBrk="1" hangingPunct="1"/>
            <a:r>
              <a:rPr lang="ru-RU" altLang="ru-RU" sz="2400" smtClean="0"/>
              <a:t>По памяти воспроизводить сезонные особенности того или иного времени года.</a:t>
            </a:r>
          </a:p>
          <a:p>
            <a:pPr eaLnBrk="1" hangingPunct="1"/>
            <a:r>
              <a:rPr lang="ru-RU" altLang="ru-RU" sz="2400" smtClean="0"/>
              <a:t>Называть дни недели, начиная с любого дня.</a:t>
            </a:r>
          </a:p>
          <a:p>
            <a:pPr eaLnBrk="1" hangingPunct="1"/>
            <a:r>
              <a:rPr lang="ru-RU" altLang="ru-RU" sz="2400" smtClean="0"/>
              <a:t>Использовать календарь для определения временных интервалов. Называть, какое сегодня число, день недели, месяц, год.</a:t>
            </a:r>
          </a:p>
          <a:p>
            <a:pPr eaLnBrk="1" hangingPunct="1"/>
            <a:r>
              <a:rPr lang="ru-RU" altLang="ru-RU" sz="2400" smtClean="0"/>
              <a:t>Ориентироваться в приборах для измерения времени. Пытаться планировать свою деятельность.</a:t>
            </a:r>
          </a:p>
        </p:txBody>
      </p:sp>
      <p:sp>
        <p:nvSpPr>
          <p:cNvPr id="7171" name="WordArt 4"/>
          <p:cNvSpPr>
            <a:spLocks noChangeArrowheads="1" noChangeShapeType="1" noTextEdit="1"/>
          </p:cNvSpPr>
          <p:nvPr/>
        </p:nvSpPr>
        <p:spPr bwMode="auto">
          <a:xfrm>
            <a:off x="1042988" y="620713"/>
            <a:ext cx="7283450" cy="706437"/>
          </a:xfrm>
          <a:prstGeom prst="rect">
            <a:avLst/>
          </a:prstGeom>
        </p:spPr>
        <p:txBody>
          <a:bodyPr wrap="none" fromWordArt="1">
            <a:prstTxWarp prst="textPlain">
              <a:avLst>
                <a:gd name="adj" fmla="val 50000"/>
              </a:avLst>
            </a:prstTxWarp>
          </a:bodyPr>
          <a:lstStyle/>
          <a:p>
            <a:pPr algn="ctr"/>
            <a:r>
              <a:rPr lang="ru-RU" sz="3600" kern="10">
                <a:ln w="19050">
                  <a:solidFill>
                    <a:srgbClr val="99CCFF"/>
                  </a:solidFill>
                  <a:round/>
                  <a:headEnd/>
                  <a:tailEnd/>
                </a:ln>
                <a:solidFill>
                  <a:srgbClr val="0066CC"/>
                </a:solidFill>
                <a:effectLst>
                  <a:outerShdw dist="35921" dir="2700000" algn="ctr" rotWithShape="0">
                    <a:srgbClr val="990000"/>
                  </a:outerShdw>
                </a:effectLst>
                <a:latin typeface="Impact"/>
              </a:rPr>
              <a:t>Предполагаемый результат</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611188" y="404813"/>
            <a:ext cx="7942262" cy="1295400"/>
          </a:xfrm>
          <a:prstGeom prst="rect">
            <a:avLst/>
          </a:prstGeom>
          <a:solidFill>
            <a:schemeClr val="accent1"/>
          </a:solidFill>
          <a:ln w="9525">
            <a:solidFill>
              <a:schemeClr val="tx1"/>
            </a:solidFill>
            <a:round/>
            <a:headEnd/>
            <a:tailEnd/>
          </a:ln>
          <a:effectLst/>
        </p:spPr>
        <p:txBody>
          <a:bodyPr lIns="90000" tIns="46800" rIns="90000" bIns="46800" anchor="b"/>
          <a:lstStyle/>
          <a:p>
            <a:pPr algn="ctr" defTabSz="449263">
              <a:buClr>
                <a:srgbClr val="00000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2800" b="1" i="1">
                <a:solidFill>
                  <a:schemeClr val="bg1"/>
                </a:solidFill>
                <a:effectLst>
                  <a:outerShdw blurRad="38100" dist="38100" dir="2700000" algn="tl">
                    <a:srgbClr val="000000"/>
                  </a:outerShdw>
                </a:effectLst>
                <a:latin typeface="Times New Roman" pitchFamily="18" charset="0"/>
                <a:ea typeface="Lucida Sans Unicode" pitchFamily="34" charset="0"/>
                <a:cs typeface="Lucida Sans Unicode" pitchFamily="34" charset="0"/>
              </a:rPr>
              <a:t>Факторы, влияющие на восприятие времени детьми дошкольного возраста</a:t>
            </a:r>
          </a:p>
        </p:txBody>
      </p:sp>
      <p:sp>
        <p:nvSpPr>
          <p:cNvPr id="8195" name="Rectangle 3"/>
          <p:cNvSpPr>
            <a:spLocks noChangeArrowheads="1"/>
          </p:cNvSpPr>
          <p:nvPr/>
        </p:nvSpPr>
        <p:spPr bwMode="auto">
          <a:xfrm rot="10792657" flipV="1">
            <a:off x="395288" y="4652963"/>
            <a:ext cx="2159000" cy="1439862"/>
          </a:xfrm>
          <a:prstGeom prst="rect">
            <a:avLst/>
          </a:prstGeom>
          <a:solidFill>
            <a:schemeClr val="accent1"/>
          </a:solidFill>
          <a:ln w="9360">
            <a:solidFill>
              <a:srgbClr val="000000"/>
            </a:solidFill>
            <a:miter lim="800000"/>
            <a:headEnd/>
            <a:tailEnd/>
          </a:ln>
        </p:spPr>
        <p:txBody>
          <a:bodyPr wrap="none" anchor="ctr"/>
          <a:lstStyle/>
          <a:p>
            <a:pPr algn="ctr" eaLnBrk="0" hangingPunct="0">
              <a:buClr>
                <a:srgbClr val="000000"/>
              </a:buClr>
              <a:buFont typeface="Times New Roman" pitchFamily="18" charset="0"/>
              <a:buNone/>
            </a:pPr>
            <a:r>
              <a:rPr lang="ru-RU" altLang="ru-RU" b="1" i="1">
                <a:solidFill>
                  <a:schemeClr val="bg1"/>
                </a:solidFill>
              </a:rPr>
              <a:t>Вид  и </a:t>
            </a:r>
          </a:p>
          <a:p>
            <a:pPr algn="ctr" eaLnBrk="0" hangingPunct="0">
              <a:buClr>
                <a:srgbClr val="000000"/>
              </a:buClr>
              <a:buFont typeface="Times New Roman" pitchFamily="18" charset="0"/>
              <a:buNone/>
            </a:pPr>
            <a:r>
              <a:rPr lang="ru-RU" altLang="ru-RU" b="1" i="1">
                <a:solidFill>
                  <a:schemeClr val="bg1"/>
                </a:solidFill>
              </a:rPr>
              <a:t>содержание </a:t>
            </a:r>
          </a:p>
          <a:p>
            <a:pPr algn="ctr" eaLnBrk="0" hangingPunct="0">
              <a:buClr>
                <a:srgbClr val="000000"/>
              </a:buClr>
              <a:buFont typeface="Times New Roman" pitchFamily="18" charset="0"/>
              <a:buNone/>
            </a:pPr>
            <a:r>
              <a:rPr lang="ru-RU" altLang="ru-RU" b="1" i="1">
                <a:solidFill>
                  <a:schemeClr val="bg1"/>
                </a:solidFill>
              </a:rPr>
              <a:t>деятельности</a:t>
            </a:r>
          </a:p>
          <a:p>
            <a:pPr algn="ctr"/>
            <a:endParaRPr lang="ru-RU" altLang="ru-RU">
              <a:solidFill>
                <a:schemeClr val="bg1"/>
              </a:solidFill>
            </a:endParaRPr>
          </a:p>
        </p:txBody>
      </p:sp>
      <p:sp>
        <p:nvSpPr>
          <p:cNvPr id="8196" name="Rectangle 4"/>
          <p:cNvSpPr>
            <a:spLocks noChangeArrowheads="1"/>
          </p:cNvSpPr>
          <p:nvPr/>
        </p:nvSpPr>
        <p:spPr bwMode="auto">
          <a:xfrm>
            <a:off x="6588125" y="4706938"/>
            <a:ext cx="2232025" cy="1243012"/>
          </a:xfrm>
          <a:prstGeom prst="rect">
            <a:avLst/>
          </a:prstGeom>
          <a:solidFill>
            <a:schemeClr val="accent1"/>
          </a:solidFill>
          <a:ln w="9360">
            <a:solidFill>
              <a:schemeClr val="accent1"/>
            </a:solidFill>
            <a:miter lim="800000"/>
            <a:headEnd/>
            <a:tailEnd/>
          </a:ln>
        </p:spPr>
        <p:txBody>
          <a:bodyPr wrap="none" lIns="90000" tIns="46800" rIns="90000" bIns="46800" anchor="ctr"/>
          <a:lstStyle/>
          <a:p>
            <a:pPr algn="ctr" defTabSz="449263" eaLnBrk="0" hangingPunct="0">
              <a:buClr>
                <a:srgbClr val="00000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b="1" i="1">
                <a:solidFill>
                  <a:schemeClr val="bg1"/>
                </a:solidFill>
                <a:latin typeface="Times New Roman" pitchFamily="18" charset="0"/>
                <a:ea typeface="Lucida Sans Unicode" pitchFamily="34" charset="0"/>
                <a:cs typeface="Lucida Sans Unicode" pitchFamily="34" charset="0"/>
              </a:rPr>
              <a:t>Эмоциональное </a:t>
            </a:r>
          </a:p>
          <a:p>
            <a:pPr algn="ctr" defTabSz="449263" eaLnBrk="0" hangingPunct="0">
              <a:buClr>
                <a:srgbClr val="00000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b="1" i="1">
                <a:solidFill>
                  <a:schemeClr val="bg1"/>
                </a:solidFill>
                <a:latin typeface="Times New Roman" pitchFamily="18" charset="0"/>
                <a:ea typeface="Lucida Sans Unicode" pitchFamily="34" charset="0"/>
                <a:cs typeface="Lucida Sans Unicode" pitchFamily="34" charset="0"/>
              </a:rPr>
              <a:t>состояние</a:t>
            </a:r>
          </a:p>
        </p:txBody>
      </p:sp>
      <p:sp>
        <p:nvSpPr>
          <p:cNvPr id="8197" name="Rectangle 5"/>
          <p:cNvSpPr>
            <a:spLocks noChangeArrowheads="1"/>
          </p:cNvSpPr>
          <p:nvPr/>
        </p:nvSpPr>
        <p:spPr bwMode="auto">
          <a:xfrm>
            <a:off x="6588125" y="1844675"/>
            <a:ext cx="2087563" cy="1081088"/>
          </a:xfrm>
          <a:prstGeom prst="rect">
            <a:avLst/>
          </a:prstGeom>
          <a:solidFill>
            <a:schemeClr val="accent1"/>
          </a:solidFill>
          <a:ln w="9360">
            <a:solidFill>
              <a:srgbClr val="000000"/>
            </a:solidFill>
            <a:miter lim="800000"/>
            <a:headEnd/>
            <a:tailEnd/>
          </a:ln>
        </p:spPr>
        <p:txBody>
          <a:bodyPr wrap="none" lIns="90000" tIns="46800" rIns="90000" bIns="46800" anchor="ctr"/>
          <a:lstStyle/>
          <a:p>
            <a:pPr algn="ctr" defTabSz="449263" eaLnBrk="0" hangingPunct="0">
              <a:buClr>
                <a:srgbClr val="00000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b="1" i="1">
                <a:solidFill>
                  <a:schemeClr val="bg1"/>
                </a:solidFill>
                <a:latin typeface="Times New Roman" pitchFamily="18" charset="0"/>
                <a:ea typeface="Lucida Sans Unicode" pitchFamily="34" charset="0"/>
                <a:cs typeface="Lucida Sans Unicode" pitchFamily="34" charset="0"/>
              </a:rPr>
              <a:t>Индивидуальные</a:t>
            </a:r>
          </a:p>
          <a:p>
            <a:pPr algn="ctr" defTabSz="449263" eaLnBrk="0" hangingPunct="0">
              <a:buClr>
                <a:srgbClr val="00000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b="1" i="1">
                <a:solidFill>
                  <a:schemeClr val="bg1"/>
                </a:solidFill>
                <a:latin typeface="Times New Roman" pitchFamily="18" charset="0"/>
                <a:ea typeface="Lucida Sans Unicode" pitchFamily="34" charset="0"/>
                <a:cs typeface="Lucida Sans Unicode" pitchFamily="34" charset="0"/>
              </a:rPr>
              <a:t> особенности</a:t>
            </a:r>
          </a:p>
        </p:txBody>
      </p:sp>
      <p:sp>
        <p:nvSpPr>
          <p:cNvPr id="8198" name="Rectangle 7"/>
          <p:cNvSpPr>
            <a:spLocks noChangeArrowheads="1"/>
          </p:cNvSpPr>
          <p:nvPr/>
        </p:nvSpPr>
        <p:spPr bwMode="auto">
          <a:xfrm>
            <a:off x="250825" y="1844675"/>
            <a:ext cx="2159000" cy="1079500"/>
          </a:xfrm>
          <a:prstGeom prst="rect">
            <a:avLst/>
          </a:prstGeom>
          <a:solidFill>
            <a:schemeClr val="accent1"/>
          </a:solidFill>
          <a:ln w="9360">
            <a:solidFill>
              <a:srgbClr val="000000"/>
            </a:solidFill>
            <a:miter lim="800000"/>
            <a:headEnd/>
            <a:tailEnd/>
          </a:ln>
        </p:spPr>
        <p:txBody>
          <a:bodyPr wrap="none" lIns="90000" tIns="46800" rIns="90000" bIns="46800" anchor="ctr"/>
          <a:lstStyle/>
          <a:p>
            <a:pPr algn="ctr" defTabSz="449263" eaLnBrk="0" hangingPunct="0">
              <a:buClr>
                <a:srgbClr val="00000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b="1" i="1">
                <a:solidFill>
                  <a:schemeClr val="bg1"/>
                </a:solidFill>
                <a:latin typeface="Times New Roman" pitchFamily="18" charset="0"/>
                <a:ea typeface="Lucida Sans Unicode" pitchFamily="34" charset="0"/>
                <a:cs typeface="Lucida Sans Unicode" pitchFamily="34" charset="0"/>
              </a:rPr>
              <a:t>Возраст</a:t>
            </a:r>
          </a:p>
        </p:txBody>
      </p:sp>
      <p:pic>
        <p:nvPicPr>
          <p:cNvPr id="10" name="Picture 63" descr="F:\форм. времен. представлений\Новая папка (4)\IMG_20161118_102232.jpg"/>
          <p:cNvPicPr>
            <a:picLocks noChangeAspect="1" noChangeArrowheads="1"/>
          </p:cNvPicPr>
          <p:nvPr/>
        </p:nvPicPr>
        <p:blipFill>
          <a:blip r:embed="rId3" cstate="email">
            <a:extLst>
              <a:ext uri="{28A0092B-C50C-407E-A947-70E740481C1C}"/>
            </a:extLst>
          </a:blip>
          <a:srcRect/>
          <a:stretch>
            <a:fillRect/>
          </a:stretch>
        </p:blipFill>
        <p:spPr bwMode="auto">
          <a:xfrm>
            <a:off x="2867819" y="2564904"/>
            <a:ext cx="3429000" cy="2571750"/>
          </a:xfrm>
          <a:prstGeom prst="rect">
            <a:avLst/>
          </a:prstGeom>
          <a:ln w="228600" cap="sq" cmpd="thickThin">
            <a:solidFill>
              <a:schemeClr val="accent1"/>
            </a:solidFill>
            <a:prstDash val="solid"/>
            <a:miter lim="800000"/>
          </a:ln>
          <a:effectLst>
            <a:innerShdw blurRad="76200">
              <a:srgbClr val="000000"/>
            </a:innerShdw>
          </a:effectLst>
          <a:extLst>
            <a:ext uri="{909E8E84-426E-40DD-AFC4-6F175D3DCCD1}"/>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457200" y="-100013"/>
            <a:ext cx="8229600" cy="1081088"/>
          </a:xfrm>
        </p:spPr>
        <p:txBody>
          <a:bodyPr/>
          <a:lstStyle/>
          <a:p>
            <a:r>
              <a:rPr lang="ru-RU" altLang="ru-RU" sz="2800" smtClean="0">
                <a:solidFill>
                  <a:srgbClr val="FF0000"/>
                </a:solidFill>
              </a:rPr>
              <a:t>Различные виды деятельности</a:t>
            </a:r>
          </a:p>
        </p:txBody>
      </p:sp>
      <p:sp>
        <p:nvSpPr>
          <p:cNvPr id="9219" name="Содержимое 2"/>
          <p:cNvSpPr>
            <a:spLocks noGrp="1"/>
          </p:cNvSpPr>
          <p:nvPr>
            <p:ph sz="half" idx="1"/>
          </p:nvPr>
        </p:nvSpPr>
        <p:spPr>
          <a:xfrm>
            <a:off x="457200" y="1214438"/>
            <a:ext cx="4257675" cy="5214937"/>
          </a:xfrm>
        </p:spPr>
        <p:txBody>
          <a:bodyPr/>
          <a:lstStyle/>
          <a:p>
            <a:pPr algn="just"/>
            <a:r>
              <a:rPr lang="ru-RU" altLang="ru-RU" sz="2000" smtClean="0">
                <a:solidFill>
                  <a:srgbClr val="00B0F0"/>
                </a:solidFill>
                <a:latin typeface="Times New Roman" pitchFamily="18" charset="0"/>
                <a:cs typeface="Times New Roman" pitchFamily="18" charset="0"/>
              </a:rPr>
              <a:t>Занятия познавательного цикла.</a:t>
            </a:r>
          </a:p>
          <a:p>
            <a:pPr algn="just"/>
            <a:r>
              <a:rPr lang="ru-RU" altLang="ru-RU" sz="2000" smtClean="0">
                <a:solidFill>
                  <a:srgbClr val="00B0F0"/>
                </a:solidFill>
                <a:latin typeface="Times New Roman" pitchFamily="18" charset="0"/>
                <a:cs typeface="Times New Roman" pitchFamily="18" charset="0"/>
              </a:rPr>
              <a:t>Дидактические игры(с картинками, словом).</a:t>
            </a:r>
          </a:p>
          <a:p>
            <a:pPr algn="just"/>
            <a:r>
              <a:rPr lang="ru-RU" altLang="ru-RU" sz="2000" smtClean="0">
                <a:solidFill>
                  <a:srgbClr val="00B0F0"/>
                </a:solidFill>
                <a:latin typeface="Times New Roman" pitchFamily="18" charset="0"/>
                <a:cs typeface="Times New Roman" pitchFamily="18" charset="0"/>
              </a:rPr>
              <a:t>Чтение художественной литературы, работа с пословицами и поговорками.</a:t>
            </a:r>
          </a:p>
          <a:p>
            <a:endParaRPr lang="ru-RU" altLang="ru-RU" smtClean="0">
              <a:solidFill>
                <a:srgbClr val="C00000"/>
              </a:solidFill>
            </a:endParaRPr>
          </a:p>
          <a:p>
            <a:endParaRPr lang="ru-RU" altLang="ru-RU" smtClean="0">
              <a:solidFill>
                <a:srgbClr val="C00000"/>
              </a:solidFill>
            </a:endParaRPr>
          </a:p>
          <a:p>
            <a:endParaRPr lang="ru-RU" altLang="ru-RU" smtClean="0"/>
          </a:p>
        </p:txBody>
      </p:sp>
      <p:pic>
        <p:nvPicPr>
          <p:cNvPr id="9222" name="Picture 6"/>
          <p:cNvPicPr>
            <a:picLocks noGrp="1" noChangeAspect="1" noChangeArrowheads="1"/>
          </p:cNvPicPr>
          <p:nvPr>
            <p:ph sz="half" idx="2"/>
          </p:nvPr>
        </p:nvPicPr>
        <p:blipFill rotWithShape="1">
          <a:blip r:embed="rId2" cstate="email">
            <a:extLst>
              <a:ext uri="{28A0092B-C50C-407E-A947-70E740481C1C}"/>
            </a:extLst>
          </a:blip>
          <a:srcRect t="12122"/>
          <a:stretch/>
        </p:blipFill>
        <p:spPr>
          <a:xfrm>
            <a:off x="5508104" y="548680"/>
            <a:ext cx="2746400" cy="3217973"/>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pic>
        <p:nvPicPr>
          <p:cNvPr id="9223" name="Picture 7"/>
          <p:cNvPicPr>
            <a:picLocks noChangeAspect="1" noChangeArrowheads="1"/>
          </p:cNvPicPr>
          <p:nvPr/>
        </p:nvPicPr>
        <p:blipFill>
          <a:blip r:embed="rId3" cstate="email">
            <a:extLst>
              <a:ext uri="{28A0092B-C50C-407E-A947-70E740481C1C}"/>
            </a:extLst>
          </a:blip>
          <a:srcRect/>
          <a:stretch>
            <a:fillRect/>
          </a:stretch>
        </p:blipFill>
        <p:spPr bwMode="auto">
          <a:xfrm>
            <a:off x="1115616" y="3501008"/>
            <a:ext cx="3456434" cy="25924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extLst>
        </p:spPr>
      </p:pic>
      <p:sp>
        <p:nvSpPr>
          <p:cNvPr id="2" name="Прямоугольник 3"/>
          <p:cNvSpPr>
            <a:spLocks noChangeArrowheads="1"/>
          </p:cNvSpPr>
          <p:nvPr/>
        </p:nvSpPr>
        <p:spPr bwMode="auto">
          <a:xfrm>
            <a:off x="4787900" y="4076700"/>
            <a:ext cx="4032250" cy="2370138"/>
          </a:xfrm>
          <a:prstGeom prst="rect">
            <a:avLst/>
          </a:prstGeom>
          <a:noFill/>
          <a:ln w="9525">
            <a:noFill/>
            <a:miter lim="800000"/>
            <a:headEnd/>
            <a:tailEnd/>
          </a:ln>
        </p:spPr>
        <p:txBody>
          <a:bodyPr>
            <a:spAutoFit/>
          </a:bodyPr>
          <a:lstStyle/>
          <a:p>
            <a:pPr marL="342900" indent="-342900" algn="ctr" eaLnBrk="0" hangingPunct="0">
              <a:spcBef>
                <a:spcPct val="20000"/>
              </a:spcBef>
              <a:buFont typeface="Arial" charset="0"/>
              <a:buChar char="•"/>
            </a:pPr>
            <a:r>
              <a:rPr lang="ru-RU" altLang="ru-RU" sz="2000">
                <a:solidFill>
                  <a:srgbClr val="00B0F0"/>
                </a:solidFill>
                <a:latin typeface="Times New Roman" pitchFamily="18" charset="0"/>
                <a:cs typeface="Times New Roman" pitchFamily="18" charset="0"/>
              </a:rPr>
              <a:t>Рассматривание картин, иллюстраций.</a:t>
            </a:r>
          </a:p>
          <a:p>
            <a:pPr marL="342900" indent="-342900" algn="ctr" eaLnBrk="0" hangingPunct="0">
              <a:spcBef>
                <a:spcPct val="20000"/>
              </a:spcBef>
              <a:buFont typeface="Arial" charset="0"/>
              <a:buChar char="•"/>
            </a:pPr>
            <a:r>
              <a:rPr lang="ru-RU" altLang="ru-RU" sz="2000">
                <a:solidFill>
                  <a:srgbClr val="00B0F0"/>
                </a:solidFill>
                <a:latin typeface="Times New Roman" pitchFamily="18" charset="0"/>
                <a:cs typeface="Times New Roman" pitchFamily="18" charset="0"/>
              </a:rPr>
              <a:t>Беседы о личном, конкретном опыте детей.</a:t>
            </a:r>
          </a:p>
          <a:p>
            <a:pPr marL="342900" indent="-342900" algn="ctr" eaLnBrk="0" hangingPunct="0">
              <a:spcBef>
                <a:spcPct val="20000"/>
              </a:spcBef>
              <a:buFont typeface="Arial" charset="0"/>
              <a:buChar char="•"/>
            </a:pPr>
            <a:r>
              <a:rPr lang="ru-RU" altLang="ru-RU" sz="2000">
                <a:solidFill>
                  <a:srgbClr val="00B0F0"/>
                </a:solidFill>
                <a:latin typeface="Times New Roman" pitchFamily="18" charset="0"/>
                <a:cs typeface="Times New Roman" pitchFamily="18" charset="0"/>
              </a:rPr>
              <a:t>Наблюдения ,опытно-экспериментальная деятельность</a:t>
            </a:r>
            <a:r>
              <a:rPr lang="ru-RU" altLang="ru-RU" sz="2000">
                <a:solidFill>
                  <a:srgbClr val="00B0F0"/>
                </a:solidFill>
                <a:latin typeface="Calibri" pitchFamily="34" charset="0"/>
              </a:rPr>
              <a:t>.</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971550" y="549275"/>
            <a:ext cx="6480175" cy="647700"/>
          </a:xfrm>
        </p:spPr>
        <p:txBody>
          <a:bodyPr/>
          <a:lstStyle/>
          <a:p>
            <a:pPr eaLnBrk="1" hangingPunct="1"/>
            <a:r>
              <a:rPr lang="ru-RU" altLang="ru-RU" sz="2800" i="1" smtClean="0"/>
              <a:t>Средства, методы и приемы  формирования временных  представлений</a:t>
            </a:r>
          </a:p>
        </p:txBody>
      </p:sp>
      <p:sp>
        <p:nvSpPr>
          <p:cNvPr id="10243" name="Oval 3"/>
          <p:cNvSpPr>
            <a:spLocks noChangeArrowheads="1"/>
          </p:cNvSpPr>
          <p:nvPr/>
        </p:nvSpPr>
        <p:spPr bwMode="auto">
          <a:xfrm>
            <a:off x="6300788" y="1557338"/>
            <a:ext cx="2447925" cy="1077912"/>
          </a:xfrm>
          <a:prstGeom prst="ellipse">
            <a:avLst/>
          </a:prstGeom>
          <a:solidFill>
            <a:schemeClr val="accent1"/>
          </a:solidFill>
          <a:ln w="9525">
            <a:solidFill>
              <a:schemeClr val="tx1"/>
            </a:solidFill>
            <a:round/>
            <a:headEnd/>
            <a:tailEnd/>
          </a:ln>
        </p:spPr>
        <p:txBody>
          <a:bodyPr wrap="none" anchor="ctr"/>
          <a:lstStyle/>
          <a:p>
            <a:pPr algn="ctr"/>
            <a:r>
              <a:rPr lang="ru-RU" altLang="ru-RU" sz="1600" b="1">
                <a:solidFill>
                  <a:schemeClr val="bg1"/>
                </a:solidFill>
                <a:latin typeface="Times New Roman" pitchFamily="18" charset="0"/>
              </a:rPr>
              <a:t>Игры- инсценировки</a:t>
            </a:r>
          </a:p>
        </p:txBody>
      </p:sp>
      <p:sp>
        <p:nvSpPr>
          <p:cNvPr id="10244" name="Oval 4"/>
          <p:cNvSpPr>
            <a:spLocks noChangeArrowheads="1"/>
          </p:cNvSpPr>
          <p:nvPr/>
        </p:nvSpPr>
        <p:spPr bwMode="auto">
          <a:xfrm>
            <a:off x="323850" y="1484313"/>
            <a:ext cx="2447925" cy="1150937"/>
          </a:xfrm>
          <a:prstGeom prst="ellipse">
            <a:avLst/>
          </a:prstGeom>
          <a:solidFill>
            <a:schemeClr val="accent1"/>
          </a:solidFill>
          <a:ln w="9525">
            <a:solidFill>
              <a:schemeClr val="tx1"/>
            </a:solidFill>
            <a:round/>
            <a:headEnd/>
            <a:tailEnd/>
          </a:ln>
        </p:spPr>
        <p:txBody>
          <a:bodyPr wrap="none" anchor="ctr"/>
          <a:lstStyle/>
          <a:p>
            <a:pPr algn="ctr"/>
            <a:r>
              <a:rPr lang="ru-RU" altLang="ru-RU" sz="1600" b="1">
                <a:solidFill>
                  <a:schemeClr val="bg1"/>
                </a:solidFill>
                <a:latin typeface="Times New Roman" pitchFamily="18" charset="0"/>
              </a:rPr>
              <a:t>Проблемные</a:t>
            </a:r>
          </a:p>
          <a:p>
            <a:pPr algn="ctr"/>
            <a:r>
              <a:rPr lang="ru-RU" altLang="ru-RU" sz="1600" b="1">
                <a:solidFill>
                  <a:schemeClr val="bg1"/>
                </a:solidFill>
                <a:latin typeface="Times New Roman" pitchFamily="18" charset="0"/>
              </a:rPr>
              <a:t>ситуации</a:t>
            </a:r>
          </a:p>
        </p:txBody>
      </p:sp>
      <p:sp>
        <p:nvSpPr>
          <p:cNvPr id="10245" name="Oval 5"/>
          <p:cNvSpPr>
            <a:spLocks noChangeArrowheads="1"/>
          </p:cNvSpPr>
          <p:nvPr/>
        </p:nvSpPr>
        <p:spPr bwMode="auto">
          <a:xfrm>
            <a:off x="3348038" y="1557338"/>
            <a:ext cx="2447925" cy="1150937"/>
          </a:xfrm>
          <a:prstGeom prst="ellipse">
            <a:avLst/>
          </a:prstGeom>
          <a:solidFill>
            <a:schemeClr val="accent1"/>
          </a:solidFill>
          <a:ln w="9525">
            <a:solidFill>
              <a:schemeClr val="tx1"/>
            </a:solidFill>
            <a:round/>
            <a:headEnd/>
            <a:tailEnd/>
          </a:ln>
        </p:spPr>
        <p:txBody>
          <a:bodyPr wrap="none" anchor="ctr"/>
          <a:lstStyle/>
          <a:p>
            <a:pPr algn="ctr"/>
            <a:r>
              <a:rPr lang="ru-RU" altLang="ru-RU" sz="1600" b="1">
                <a:solidFill>
                  <a:schemeClr val="bg1"/>
                </a:solidFill>
                <a:latin typeface="Times New Roman" pitchFamily="18" charset="0"/>
              </a:rPr>
              <a:t>Наблюдение</a:t>
            </a:r>
          </a:p>
        </p:txBody>
      </p:sp>
      <p:sp>
        <p:nvSpPr>
          <p:cNvPr id="10246" name="Oval 6"/>
          <p:cNvSpPr>
            <a:spLocks noChangeArrowheads="1"/>
          </p:cNvSpPr>
          <p:nvPr/>
        </p:nvSpPr>
        <p:spPr bwMode="auto">
          <a:xfrm>
            <a:off x="3563938" y="3213100"/>
            <a:ext cx="2447925" cy="1150938"/>
          </a:xfrm>
          <a:prstGeom prst="ellipse">
            <a:avLst/>
          </a:prstGeom>
          <a:solidFill>
            <a:schemeClr val="accent1"/>
          </a:solidFill>
          <a:ln w="9525">
            <a:solidFill>
              <a:schemeClr val="tx1"/>
            </a:solidFill>
            <a:round/>
            <a:headEnd/>
            <a:tailEnd/>
          </a:ln>
        </p:spPr>
        <p:txBody>
          <a:bodyPr wrap="none" anchor="ctr"/>
          <a:lstStyle/>
          <a:p>
            <a:pPr algn="ctr"/>
            <a:r>
              <a:rPr lang="ru-RU" altLang="ru-RU" sz="1600" b="1">
                <a:solidFill>
                  <a:schemeClr val="bg1"/>
                </a:solidFill>
                <a:latin typeface="Times New Roman" pitchFamily="18" charset="0"/>
              </a:rPr>
              <a:t>Моделирование</a:t>
            </a:r>
          </a:p>
        </p:txBody>
      </p:sp>
      <p:sp>
        <p:nvSpPr>
          <p:cNvPr id="10247" name="Oval 7"/>
          <p:cNvSpPr>
            <a:spLocks noChangeArrowheads="1"/>
          </p:cNvSpPr>
          <p:nvPr/>
        </p:nvSpPr>
        <p:spPr bwMode="auto">
          <a:xfrm>
            <a:off x="395288" y="3213100"/>
            <a:ext cx="2447925" cy="1150938"/>
          </a:xfrm>
          <a:prstGeom prst="ellipse">
            <a:avLst/>
          </a:prstGeom>
          <a:solidFill>
            <a:schemeClr val="accent1"/>
          </a:solidFill>
          <a:ln w="9525">
            <a:solidFill>
              <a:schemeClr val="tx1"/>
            </a:solidFill>
            <a:round/>
            <a:headEnd/>
            <a:tailEnd/>
          </a:ln>
        </p:spPr>
        <p:txBody>
          <a:bodyPr wrap="none" anchor="ctr"/>
          <a:lstStyle/>
          <a:p>
            <a:pPr algn="ctr"/>
            <a:r>
              <a:rPr lang="ru-RU" altLang="ru-RU" sz="1600" b="1">
                <a:solidFill>
                  <a:schemeClr val="bg1"/>
                </a:solidFill>
                <a:latin typeface="Times New Roman" pitchFamily="18" charset="0"/>
              </a:rPr>
              <a:t>Дидактические игры</a:t>
            </a:r>
          </a:p>
          <a:p>
            <a:pPr algn="ctr"/>
            <a:r>
              <a:rPr lang="ru-RU" altLang="ru-RU" sz="1600" b="1">
                <a:solidFill>
                  <a:schemeClr val="bg1"/>
                </a:solidFill>
                <a:latin typeface="Times New Roman" pitchFamily="18" charset="0"/>
              </a:rPr>
              <a:t>и упражнения</a:t>
            </a:r>
          </a:p>
        </p:txBody>
      </p:sp>
      <p:sp>
        <p:nvSpPr>
          <p:cNvPr id="10248" name="Oval 8"/>
          <p:cNvSpPr>
            <a:spLocks noChangeArrowheads="1"/>
          </p:cNvSpPr>
          <p:nvPr/>
        </p:nvSpPr>
        <p:spPr bwMode="auto">
          <a:xfrm>
            <a:off x="6300788" y="4941888"/>
            <a:ext cx="2447925" cy="1150937"/>
          </a:xfrm>
          <a:prstGeom prst="ellipse">
            <a:avLst/>
          </a:prstGeom>
          <a:solidFill>
            <a:schemeClr val="accent1"/>
          </a:solidFill>
          <a:ln w="9525">
            <a:solidFill>
              <a:schemeClr val="tx1"/>
            </a:solidFill>
            <a:round/>
            <a:headEnd/>
            <a:tailEnd/>
          </a:ln>
        </p:spPr>
        <p:txBody>
          <a:bodyPr wrap="none" anchor="ctr"/>
          <a:lstStyle/>
          <a:p>
            <a:pPr algn="ctr"/>
            <a:r>
              <a:rPr lang="ru-RU" altLang="ru-RU" sz="1600" b="1">
                <a:solidFill>
                  <a:schemeClr val="bg1"/>
                </a:solidFill>
                <a:latin typeface="Times New Roman" pitchFamily="18" charset="0"/>
              </a:rPr>
              <a:t>Чтение художественных</a:t>
            </a:r>
          </a:p>
          <a:p>
            <a:pPr algn="ctr"/>
            <a:r>
              <a:rPr lang="ru-RU" altLang="ru-RU" sz="1600" b="1">
                <a:solidFill>
                  <a:schemeClr val="bg1"/>
                </a:solidFill>
                <a:latin typeface="Times New Roman" pitchFamily="18" charset="0"/>
              </a:rPr>
              <a:t>произведений</a:t>
            </a:r>
          </a:p>
        </p:txBody>
      </p:sp>
      <p:sp>
        <p:nvSpPr>
          <p:cNvPr id="10249" name="Oval 9"/>
          <p:cNvSpPr>
            <a:spLocks noChangeArrowheads="1"/>
          </p:cNvSpPr>
          <p:nvPr/>
        </p:nvSpPr>
        <p:spPr bwMode="auto">
          <a:xfrm>
            <a:off x="6372225" y="3068638"/>
            <a:ext cx="2447925" cy="1150937"/>
          </a:xfrm>
          <a:prstGeom prst="ellipse">
            <a:avLst/>
          </a:prstGeom>
          <a:solidFill>
            <a:schemeClr val="accent1"/>
          </a:solidFill>
          <a:ln w="9525">
            <a:solidFill>
              <a:schemeClr val="tx1"/>
            </a:solidFill>
            <a:round/>
            <a:headEnd/>
            <a:tailEnd/>
          </a:ln>
        </p:spPr>
        <p:txBody>
          <a:bodyPr wrap="none" anchor="ctr"/>
          <a:lstStyle/>
          <a:p>
            <a:pPr algn="ctr"/>
            <a:r>
              <a:rPr lang="ru-RU" altLang="ru-RU" sz="1600" b="1">
                <a:solidFill>
                  <a:schemeClr val="bg1"/>
                </a:solidFill>
                <a:latin typeface="Times New Roman" pitchFamily="18" charset="0"/>
              </a:rPr>
              <a:t>Модели и детские</a:t>
            </a:r>
          </a:p>
          <a:p>
            <a:pPr algn="ctr"/>
            <a:r>
              <a:rPr lang="ru-RU" altLang="ru-RU" sz="1600" b="1">
                <a:solidFill>
                  <a:schemeClr val="bg1"/>
                </a:solidFill>
                <a:latin typeface="Times New Roman" pitchFamily="18" charset="0"/>
              </a:rPr>
              <a:t> календари</a:t>
            </a:r>
          </a:p>
        </p:txBody>
      </p:sp>
      <p:sp>
        <p:nvSpPr>
          <p:cNvPr id="10250" name="Oval 10"/>
          <p:cNvSpPr>
            <a:spLocks noChangeArrowheads="1"/>
          </p:cNvSpPr>
          <p:nvPr/>
        </p:nvSpPr>
        <p:spPr bwMode="auto">
          <a:xfrm>
            <a:off x="395288" y="5013325"/>
            <a:ext cx="2447925" cy="1150938"/>
          </a:xfrm>
          <a:prstGeom prst="ellipse">
            <a:avLst/>
          </a:prstGeom>
          <a:solidFill>
            <a:schemeClr val="accent1"/>
          </a:solidFill>
          <a:ln w="9525">
            <a:solidFill>
              <a:schemeClr val="tx1"/>
            </a:solidFill>
            <a:round/>
            <a:headEnd/>
            <a:tailEnd/>
          </a:ln>
        </p:spPr>
        <p:txBody>
          <a:bodyPr wrap="none" anchor="ctr"/>
          <a:lstStyle/>
          <a:p>
            <a:pPr algn="ctr"/>
            <a:r>
              <a:rPr lang="ru-RU" altLang="ru-RU" sz="1600" b="1">
                <a:solidFill>
                  <a:schemeClr val="bg1"/>
                </a:solidFill>
                <a:latin typeface="Times New Roman" pitchFamily="18" charset="0"/>
              </a:rPr>
              <a:t>Приборы для</a:t>
            </a:r>
          </a:p>
          <a:p>
            <a:pPr algn="ctr"/>
            <a:r>
              <a:rPr lang="ru-RU" altLang="ru-RU" sz="1600" b="1">
                <a:solidFill>
                  <a:schemeClr val="bg1"/>
                </a:solidFill>
                <a:latin typeface="Times New Roman" pitchFamily="18" charset="0"/>
              </a:rPr>
              <a:t>определения</a:t>
            </a:r>
          </a:p>
          <a:p>
            <a:pPr algn="ctr"/>
            <a:r>
              <a:rPr lang="ru-RU" altLang="ru-RU" sz="1600" b="1">
                <a:solidFill>
                  <a:schemeClr val="bg1"/>
                </a:solidFill>
                <a:latin typeface="Times New Roman" pitchFamily="18" charset="0"/>
              </a:rPr>
              <a:t>времени</a:t>
            </a:r>
          </a:p>
        </p:txBody>
      </p:sp>
      <p:sp>
        <p:nvSpPr>
          <p:cNvPr id="10251" name="Oval 11"/>
          <p:cNvSpPr>
            <a:spLocks noChangeArrowheads="1"/>
          </p:cNvSpPr>
          <p:nvPr/>
        </p:nvSpPr>
        <p:spPr bwMode="auto">
          <a:xfrm>
            <a:off x="3492500" y="5013325"/>
            <a:ext cx="2447925" cy="1150938"/>
          </a:xfrm>
          <a:prstGeom prst="ellipse">
            <a:avLst/>
          </a:prstGeom>
          <a:solidFill>
            <a:schemeClr val="accent1"/>
          </a:solidFill>
          <a:ln w="9525">
            <a:solidFill>
              <a:schemeClr val="tx1"/>
            </a:solidFill>
            <a:round/>
            <a:headEnd/>
            <a:tailEnd/>
          </a:ln>
        </p:spPr>
        <p:txBody>
          <a:bodyPr wrap="none" anchor="ctr"/>
          <a:lstStyle/>
          <a:p>
            <a:pPr algn="ctr"/>
            <a:r>
              <a:rPr lang="ru-RU" altLang="ru-RU" sz="1600" b="1">
                <a:solidFill>
                  <a:schemeClr val="bg1"/>
                </a:solidFill>
                <a:latin typeface="Times New Roman" pitchFamily="18" charset="0"/>
              </a:rPr>
              <a:t>Рассматривание картин</a:t>
            </a:r>
          </a:p>
        </p:txBody>
      </p:sp>
      <p:sp>
        <p:nvSpPr>
          <p:cNvPr id="10252" name="Line 12"/>
          <p:cNvSpPr>
            <a:spLocks noChangeShapeType="1"/>
          </p:cNvSpPr>
          <p:nvPr/>
        </p:nvSpPr>
        <p:spPr bwMode="auto">
          <a:xfrm>
            <a:off x="1476375" y="2636838"/>
            <a:ext cx="0" cy="576262"/>
          </a:xfrm>
          <a:prstGeom prst="line">
            <a:avLst/>
          </a:prstGeom>
          <a:noFill/>
          <a:ln w="9525">
            <a:solidFill>
              <a:schemeClr val="tx1"/>
            </a:solidFill>
            <a:round/>
            <a:headEnd/>
            <a:tailEnd type="triangle" w="med" len="med"/>
          </a:ln>
        </p:spPr>
        <p:txBody>
          <a:bodyPr/>
          <a:lstStyle/>
          <a:p>
            <a:endParaRPr lang="ru-RU"/>
          </a:p>
        </p:txBody>
      </p:sp>
      <p:sp>
        <p:nvSpPr>
          <p:cNvPr id="10253" name="Line 13"/>
          <p:cNvSpPr>
            <a:spLocks noChangeShapeType="1"/>
          </p:cNvSpPr>
          <p:nvPr/>
        </p:nvSpPr>
        <p:spPr bwMode="auto">
          <a:xfrm>
            <a:off x="1547813" y="4365625"/>
            <a:ext cx="0" cy="719138"/>
          </a:xfrm>
          <a:prstGeom prst="line">
            <a:avLst/>
          </a:prstGeom>
          <a:noFill/>
          <a:ln w="9525">
            <a:solidFill>
              <a:schemeClr val="tx1"/>
            </a:solidFill>
            <a:round/>
            <a:headEnd/>
            <a:tailEnd type="triangle" w="med" len="med"/>
          </a:ln>
        </p:spPr>
        <p:txBody>
          <a:bodyPr/>
          <a:lstStyle/>
          <a:p>
            <a:endParaRPr lang="ru-RU"/>
          </a:p>
        </p:txBody>
      </p:sp>
      <p:sp>
        <p:nvSpPr>
          <p:cNvPr id="10254" name="Line 14"/>
          <p:cNvSpPr>
            <a:spLocks noChangeShapeType="1"/>
          </p:cNvSpPr>
          <p:nvPr/>
        </p:nvSpPr>
        <p:spPr bwMode="auto">
          <a:xfrm>
            <a:off x="2771775" y="2205038"/>
            <a:ext cx="576263" cy="0"/>
          </a:xfrm>
          <a:prstGeom prst="line">
            <a:avLst/>
          </a:prstGeom>
          <a:noFill/>
          <a:ln w="9525">
            <a:solidFill>
              <a:schemeClr val="tx1"/>
            </a:solidFill>
            <a:round/>
            <a:headEnd/>
            <a:tailEnd type="triangle" w="med" len="med"/>
          </a:ln>
        </p:spPr>
        <p:txBody>
          <a:bodyPr/>
          <a:lstStyle/>
          <a:p>
            <a:endParaRPr lang="ru-RU"/>
          </a:p>
        </p:txBody>
      </p:sp>
      <p:sp>
        <p:nvSpPr>
          <p:cNvPr id="10255" name="Line 15"/>
          <p:cNvSpPr>
            <a:spLocks noChangeShapeType="1"/>
          </p:cNvSpPr>
          <p:nvPr/>
        </p:nvSpPr>
        <p:spPr bwMode="auto">
          <a:xfrm>
            <a:off x="5724525" y="2133600"/>
            <a:ext cx="649288" cy="0"/>
          </a:xfrm>
          <a:prstGeom prst="line">
            <a:avLst/>
          </a:prstGeom>
          <a:noFill/>
          <a:ln w="9525">
            <a:solidFill>
              <a:schemeClr val="tx1"/>
            </a:solidFill>
            <a:round/>
            <a:headEnd/>
            <a:tailEnd type="triangle" w="med" len="med"/>
          </a:ln>
        </p:spPr>
        <p:txBody>
          <a:bodyPr/>
          <a:lstStyle/>
          <a:p>
            <a:endParaRPr lang="ru-RU"/>
          </a:p>
        </p:txBody>
      </p:sp>
      <p:sp>
        <p:nvSpPr>
          <p:cNvPr id="10256" name="Line 16"/>
          <p:cNvSpPr>
            <a:spLocks noChangeShapeType="1"/>
          </p:cNvSpPr>
          <p:nvPr/>
        </p:nvSpPr>
        <p:spPr bwMode="auto">
          <a:xfrm>
            <a:off x="5795963" y="3789363"/>
            <a:ext cx="792162" cy="0"/>
          </a:xfrm>
          <a:prstGeom prst="line">
            <a:avLst/>
          </a:prstGeom>
          <a:noFill/>
          <a:ln w="9525">
            <a:solidFill>
              <a:schemeClr val="tx1"/>
            </a:solidFill>
            <a:round/>
            <a:headEnd/>
            <a:tailEnd type="triangle" w="med" len="med"/>
          </a:ln>
        </p:spPr>
        <p:txBody>
          <a:bodyPr/>
          <a:lstStyle/>
          <a:p>
            <a:endParaRPr lang="ru-RU"/>
          </a:p>
        </p:txBody>
      </p:sp>
      <p:sp>
        <p:nvSpPr>
          <p:cNvPr id="10257" name="Line 17"/>
          <p:cNvSpPr>
            <a:spLocks noChangeShapeType="1"/>
          </p:cNvSpPr>
          <p:nvPr/>
        </p:nvSpPr>
        <p:spPr bwMode="auto">
          <a:xfrm flipV="1">
            <a:off x="6011863" y="5516563"/>
            <a:ext cx="360362" cy="0"/>
          </a:xfrm>
          <a:prstGeom prst="line">
            <a:avLst/>
          </a:prstGeom>
          <a:noFill/>
          <a:ln w="9525">
            <a:solidFill>
              <a:schemeClr val="tx1"/>
            </a:solidFill>
            <a:round/>
            <a:headEnd/>
            <a:tailEnd type="triangle" w="med" len="med"/>
          </a:ln>
        </p:spPr>
        <p:txBody>
          <a:bodyPr/>
          <a:lstStyle/>
          <a:p>
            <a:endParaRPr lang="ru-RU"/>
          </a:p>
        </p:txBody>
      </p:sp>
      <p:sp>
        <p:nvSpPr>
          <p:cNvPr id="10258" name="Line 18"/>
          <p:cNvSpPr>
            <a:spLocks noChangeShapeType="1"/>
          </p:cNvSpPr>
          <p:nvPr/>
        </p:nvSpPr>
        <p:spPr bwMode="auto">
          <a:xfrm>
            <a:off x="4716463" y="2781300"/>
            <a:ext cx="0" cy="504825"/>
          </a:xfrm>
          <a:prstGeom prst="line">
            <a:avLst/>
          </a:prstGeom>
          <a:noFill/>
          <a:ln w="9525">
            <a:solidFill>
              <a:schemeClr val="tx1"/>
            </a:solidFill>
            <a:round/>
            <a:headEnd/>
            <a:tailEnd type="triangle" w="med" len="med"/>
          </a:ln>
        </p:spPr>
        <p:txBody>
          <a:bodyPr/>
          <a:lstStyle/>
          <a:p>
            <a:endParaRPr lang="ru-RU"/>
          </a:p>
        </p:txBody>
      </p:sp>
      <p:sp>
        <p:nvSpPr>
          <p:cNvPr id="10259" name="Line 19"/>
          <p:cNvSpPr>
            <a:spLocks noChangeShapeType="1"/>
          </p:cNvSpPr>
          <p:nvPr/>
        </p:nvSpPr>
        <p:spPr bwMode="auto">
          <a:xfrm>
            <a:off x="4787900" y="4365625"/>
            <a:ext cx="0" cy="576263"/>
          </a:xfrm>
          <a:prstGeom prst="line">
            <a:avLst/>
          </a:prstGeom>
          <a:noFill/>
          <a:ln w="9525">
            <a:solidFill>
              <a:schemeClr val="tx1"/>
            </a:solidFill>
            <a:round/>
            <a:headEnd/>
            <a:tailEnd type="triangle" w="med" len="med"/>
          </a:ln>
        </p:spPr>
        <p:txBody>
          <a:bodyPr/>
          <a:lstStyle/>
          <a:p>
            <a:endParaRPr lang="ru-RU"/>
          </a:p>
        </p:txBody>
      </p:sp>
      <p:sp>
        <p:nvSpPr>
          <p:cNvPr id="10260" name="Line 20"/>
          <p:cNvSpPr>
            <a:spLocks noChangeShapeType="1"/>
          </p:cNvSpPr>
          <p:nvPr/>
        </p:nvSpPr>
        <p:spPr bwMode="auto">
          <a:xfrm>
            <a:off x="2916238" y="3860800"/>
            <a:ext cx="647700" cy="0"/>
          </a:xfrm>
          <a:prstGeom prst="line">
            <a:avLst/>
          </a:prstGeom>
          <a:noFill/>
          <a:ln w="9525">
            <a:solidFill>
              <a:schemeClr val="tx1"/>
            </a:solidFill>
            <a:round/>
            <a:headEnd/>
            <a:tailEnd type="triangle" w="med" len="med"/>
          </a:ln>
        </p:spPr>
        <p:txBody>
          <a:bodyPr/>
          <a:lstStyle/>
          <a:p>
            <a:endParaRPr lang="ru-RU"/>
          </a:p>
        </p:txBody>
      </p:sp>
      <p:sp>
        <p:nvSpPr>
          <p:cNvPr id="10261" name="Line 21"/>
          <p:cNvSpPr>
            <a:spLocks noChangeShapeType="1"/>
          </p:cNvSpPr>
          <p:nvPr/>
        </p:nvSpPr>
        <p:spPr bwMode="auto">
          <a:xfrm>
            <a:off x="2752725" y="5516563"/>
            <a:ext cx="595313" cy="0"/>
          </a:xfrm>
          <a:prstGeom prst="line">
            <a:avLst/>
          </a:prstGeom>
          <a:noFill/>
          <a:ln w="9525">
            <a:solidFill>
              <a:schemeClr val="tx1"/>
            </a:solidFill>
            <a:round/>
            <a:headEnd/>
            <a:tailEnd type="triangle" w="med" len="med"/>
          </a:ln>
        </p:spPr>
        <p:txBody>
          <a:bodyPr/>
          <a:lstStyle/>
          <a:p>
            <a:endParaRPr lang="ru-RU"/>
          </a:p>
        </p:txBody>
      </p:sp>
      <p:sp>
        <p:nvSpPr>
          <p:cNvPr id="10262" name="Line 22"/>
          <p:cNvSpPr>
            <a:spLocks noChangeShapeType="1"/>
          </p:cNvSpPr>
          <p:nvPr/>
        </p:nvSpPr>
        <p:spPr bwMode="auto">
          <a:xfrm>
            <a:off x="7451725" y="2636838"/>
            <a:ext cx="0" cy="504825"/>
          </a:xfrm>
          <a:prstGeom prst="line">
            <a:avLst/>
          </a:prstGeom>
          <a:noFill/>
          <a:ln w="9525">
            <a:solidFill>
              <a:schemeClr val="tx1"/>
            </a:solidFill>
            <a:round/>
            <a:headEnd/>
            <a:tailEnd type="triangle" w="med" len="med"/>
          </a:ln>
        </p:spPr>
        <p:txBody>
          <a:bodyPr/>
          <a:lstStyle/>
          <a:p>
            <a:endParaRPr lang="ru-RU"/>
          </a:p>
        </p:txBody>
      </p:sp>
      <p:sp>
        <p:nvSpPr>
          <p:cNvPr id="10263" name="Line 23"/>
          <p:cNvSpPr>
            <a:spLocks noChangeShapeType="1"/>
          </p:cNvSpPr>
          <p:nvPr/>
        </p:nvSpPr>
        <p:spPr bwMode="auto">
          <a:xfrm>
            <a:off x="7451725" y="4292600"/>
            <a:ext cx="0" cy="649288"/>
          </a:xfrm>
          <a:prstGeom prst="line">
            <a:avLst/>
          </a:prstGeom>
          <a:noFill/>
          <a:ln w="9525">
            <a:solidFill>
              <a:schemeClr val="tx1"/>
            </a:solidFill>
            <a:round/>
            <a:headEnd/>
            <a:tailEnd type="triangle" w="med" len="med"/>
          </a:ln>
        </p:spPr>
        <p:txBody>
          <a:bodyPr/>
          <a:lstStyle/>
          <a:p>
            <a:endParaRPr lang="ru-RU"/>
          </a:p>
        </p:txBody>
      </p:sp>
      <p:sp>
        <p:nvSpPr>
          <p:cNvPr id="10264" name="Rectangle 24"/>
          <p:cNvSpPr>
            <a:spLocks noChangeArrowheads="1"/>
          </p:cNvSpPr>
          <p:nvPr/>
        </p:nvSpPr>
        <p:spPr bwMode="auto">
          <a:xfrm>
            <a:off x="2843213" y="3789363"/>
            <a:ext cx="184150" cy="336550"/>
          </a:xfrm>
          <a:prstGeom prst="rect">
            <a:avLst/>
          </a:prstGeom>
          <a:noFill/>
          <a:ln w="9525">
            <a:noFill/>
            <a:miter lim="800000"/>
            <a:headEnd/>
            <a:tailEnd/>
          </a:ln>
        </p:spPr>
        <p:txBody>
          <a:bodyPr wrap="none">
            <a:spAutoFit/>
          </a:bodyPr>
          <a:lstStyle/>
          <a:p>
            <a:endParaRPr lang="ru-RU" altLang="ru-RU" sz="1600" b="1">
              <a:latin typeface="Times New Roman" pitchFamily="18" charset="0"/>
            </a:endParaRPr>
          </a:p>
        </p:txBody>
      </p:sp>
      <p:pic>
        <p:nvPicPr>
          <p:cNvPr id="10265" name="Picture 4" descr="AN00790_"/>
          <p:cNvPicPr>
            <a:picLocks noChangeAspect="1" noChangeArrowheads="1"/>
          </p:cNvPicPr>
          <p:nvPr/>
        </p:nvPicPr>
        <p:blipFill>
          <a:blip r:embed="rId2"/>
          <a:srcRect/>
          <a:stretch>
            <a:fillRect/>
          </a:stretch>
        </p:blipFill>
        <p:spPr bwMode="auto">
          <a:xfrm>
            <a:off x="7380288" y="0"/>
            <a:ext cx="1317625" cy="1374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нач.школа 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8E618EE554EAB945ABE99FB0E4190280" ma:contentTypeVersion="47" ma:contentTypeDescription="Создание документа." ma:contentTypeScope="" ma:versionID="c9f63c825c17d0ca78968965e8b00e30">
  <xsd:schema xmlns:xsd="http://www.w3.org/2001/XMLSchema" xmlns:xs="http://www.w3.org/2001/XMLSchema" xmlns:p="http://schemas.microsoft.com/office/2006/metadata/properties" xmlns:ns1="http://schemas.microsoft.com/sharepoint/v3" targetNamespace="http://schemas.microsoft.com/office/2006/metadata/properties" ma:root="true" ma:fieldsID="e7823aa727540d6cf926e79e269075b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Дата начала расписания" ma:description="" ma:hidden="true" ma:internalName="PublishingStartDate">
      <xsd:simpleType>
        <xsd:restriction base="dms:Unknown"/>
      </xsd:simpleType>
    </xsd:element>
    <xsd:element name="PublishingExpirationDate" ma:index="9" nillable="true" ma:displayName="Дата окончания расписания"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F03B8BF-4820-40C5-8688-D18A796BAA34}">
  <ds:schemaRefs>
    <ds:schemaRef ds:uri="http://schemas.microsoft.com/sharepoint/v3/contenttype/forms"/>
  </ds:schemaRefs>
</ds:datastoreItem>
</file>

<file path=customXml/itemProps2.xml><?xml version="1.0" encoding="utf-8"?>
<ds:datastoreItem xmlns:ds="http://schemas.openxmlformats.org/officeDocument/2006/customXml" ds:itemID="{A59470E9-2A17-4B80-8602-AE756A04B5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B2F4C6-AB6E-4570-8905-62B58AC7F9D1}">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нач.школа 1.</Template>
  <TotalTime>886</TotalTime>
  <Words>989</Words>
  <Application>Microsoft Office PowerPoint</Application>
  <PresentationFormat>Экран (4:3)</PresentationFormat>
  <Paragraphs>159</Paragraphs>
  <Slides>29</Slides>
  <Notes>4</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29</vt:i4>
      </vt:variant>
    </vt:vector>
  </HeadingPairs>
  <TitlesOfParts>
    <vt:vector size="35" baseType="lpstr">
      <vt:lpstr>Arial</vt:lpstr>
      <vt:lpstr>Calibri</vt:lpstr>
      <vt:lpstr>Times New Roman</vt:lpstr>
      <vt:lpstr>Wingdings</vt:lpstr>
      <vt:lpstr>Lucida Sans Unicode</vt:lpstr>
      <vt:lpstr>нач.школа 1.</vt:lpstr>
      <vt:lpstr>Слайд 1</vt:lpstr>
      <vt:lpstr>         Время – сложная категория для познания дошкольников. Время – имеет свойство длительность протекания процессов. Слов «время» происходит от древнерусского «веремя», что означает «вращение».  </vt:lpstr>
      <vt:lpstr> </vt:lpstr>
      <vt:lpstr>Готовность ребенка к обучению в школе включает в себя важные составляющие:</vt:lpstr>
      <vt:lpstr>Слайд 5</vt:lpstr>
      <vt:lpstr>Слайд 6</vt:lpstr>
      <vt:lpstr>Слайд 7</vt:lpstr>
      <vt:lpstr>Различные виды деятельности</vt:lpstr>
      <vt:lpstr>Средства, методы и приемы  формирования временных  представлений</vt:lpstr>
      <vt:lpstr>Наблюдения</vt:lpstr>
      <vt:lpstr>   Беседы.    </vt:lpstr>
      <vt:lpstr>Дискуссия. Проблемные ситуации</vt:lpstr>
      <vt:lpstr> Рассматривание тематических картинок. </vt:lpstr>
      <vt:lpstr>Использование картин с изображением постоянных видов детской деятельности.</vt:lpstr>
      <vt:lpstr>Слайд 15</vt:lpstr>
      <vt:lpstr> Словесные и  дидактические игры. </vt:lpstr>
      <vt:lpstr> Подвижные игры. </vt:lpstr>
      <vt:lpstr>Игры-инсценировки</vt:lpstr>
      <vt:lpstr> Чтение художественных произведений и рассказывание. </vt:lpstr>
      <vt:lpstr>Слайд 20</vt:lpstr>
      <vt:lpstr>Знакомим с частями суток</vt:lpstr>
      <vt:lpstr>Использование числовой линейки «Дни недели».</vt:lpstr>
      <vt:lpstr>«Вчера, сегодня, завтра». ( желтый- среда, зеленый- четверг, голубой- пятница)</vt:lpstr>
      <vt:lpstr>Обогащение предметно – пространственной среды</vt:lpstr>
      <vt:lpstr>Слайд 25</vt:lpstr>
      <vt:lpstr>Слайд 26</vt:lpstr>
      <vt:lpstr>Слайд 27</vt:lpstr>
      <vt:lpstr>Слайд 28</vt:lpstr>
      <vt:lpstr>Слайд 29</vt:lpstr>
    </vt:vector>
  </TitlesOfParts>
  <Company>123</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Формирование временных представлений у детей дошкольного возраста</dc:title>
  <dc:creator>Owner</dc:creator>
  <dc:description>http://aida.ucoz.ru</dc:description>
  <cp:lastModifiedBy>Сергей</cp:lastModifiedBy>
  <cp:revision>51</cp:revision>
  <dcterms:created xsi:type="dcterms:W3CDTF">2011-10-26T17:51:08Z</dcterms:created>
  <dcterms:modified xsi:type="dcterms:W3CDTF">2017-01-12T09:37:50Z</dcterms:modified>
</cp:coreProperties>
</file>